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30"/>
  </p:notesMasterIdLst>
  <p:handoutMasterIdLst>
    <p:handoutMasterId r:id="rId31"/>
  </p:handoutMasterIdLst>
  <p:sldIdLst>
    <p:sldId id="301" r:id="rId2"/>
    <p:sldId id="257" r:id="rId3"/>
    <p:sldId id="313" r:id="rId4"/>
    <p:sldId id="258" r:id="rId5"/>
    <p:sldId id="303" r:id="rId6"/>
    <p:sldId id="300" r:id="rId7"/>
    <p:sldId id="305" r:id="rId8"/>
    <p:sldId id="291" r:id="rId9"/>
    <p:sldId id="293" r:id="rId10"/>
    <p:sldId id="314" r:id="rId11"/>
    <p:sldId id="295" r:id="rId12"/>
    <p:sldId id="262" r:id="rId13"/>
    <p:sldId id="311" r:id="rId14"/>
    <p:sldId id="310" r:id="rId15"/>
    <p:sldId id="297" r:id="rId16"/>
    <p:sldId id="269" r:id="rId17"/>
    <p:sldId id="270" r:id="rId18"/>
    <p:sldId id="266" r:id="rId19"/>
    <p:sldId id="306" r:id="rId20"/>
    <p:sldId id="272" r:id="rId21"/>
    <p:sldId id="273" r:id="rId22"/>
    <p:sldId id="298" r:id="rId23"/>
    <p:sldId id="308" r:id="rId24"/>
    <p:sldId id="275" r:id="rId25"/>
    <p:sldId id="276" r:id="rId26"/>
    <p:sldId id="277" r:id="rId27"/>
    <p:sldId id="279" r:id="rId28"/>
    <p:sldId id="280" r:id="rId29"/>
  </p:sldIdLst>
  <p:sldSz cx="9906000" cy="6858000" type="A4"/>
  <p:notesSz cx="9601200" cy="7315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9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FF0000"/>
    <a:srgbClr val="000099"/>
    <a:srgbClr val="FF0066"/>
    <a:srgbClr val="FFCCFF"/>
    <a:srgbClr val="CC9900"/>
    <a:srgbClr val="80808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54" autoAdjust="0"/>
  </p:normalViewPr>
  <p:slideViewPr>
    <p:cSldViewPr>
      <p:cViewPr>
        <p:scale>
          <a:sx n="77" d="100"/>
          <a:sy n="77" d="100"/>
        </p:scale>
        <p:origin x="1435" y="72"/>
      </p:cViewPr>
      <p:guideLst>
        <p:guide orient="horz" pos="2160"/>
        <p:guide pos="595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nnah" userId="a77d21d6a04dc4ae" providerId="LiveId" clId="{83EDD3FF-901A-4990-B72A-9F47F1A5F6B8}"/>
    <pc:docChg chg="undo modSld">
      <pc:chgData name="kenneth nnah" userId="a77d21d6a04dc4ae" providerId="LiveId" clId="{83EDD3FF-901A-4990-B72A-9F47F1A5F6B8}" dt="2019-10-09T01:22:11.370" v="1" actId="14100"/>
      <pc:docMkLst>
        <pc:docMk/>
      </pc:docMkLst>
      <pc:sldChg chg="modSp">
        <pc:chgData name="kenneth nnah" userId="a77d21d6a04dc4ae" providerId="LiveId" clId="{83EDD3FF-901A-4990-B72A-9F47F1A5F6B8}" dt="2019-10-09T01:22:11.370" v="1" actId="14100"/>
        <pc:sldMkLst>
          <pc:docMk/>
          <pc:sldMk cId="2474521521" sldId="314"/>
        </pc:sldMkLst>
        <pc:picChg chg="mod">
          <ac:chgData name="kenneth nnah" userId="a77d21d6a04dc4ae" providerId="LiveId" clId="{83EDD3FF-901A-4990-B72A-9F47F1A5F6B8}" dt="2019-10-09T01:22:11.370" v="1" actId="14100"/>
          <ac:picMkLst>
            <pc:docMk/>
            <pc:sldMk cId="2474521521" sldId="314"/>
            <ac:picMk id="7" creationId="{1E684175-4F96-46EE-AD5D-060A1546CA2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982E951-7649-4D27-9CBF-59BE0B1CCAD7}"/>
              </a:ext>
            </a:extLst>
          </p:cNvPr>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9875" name="Rectangle 3">
            <a:extLst>
              <a:ext uri="{FF2B5EF4-FFF2-40B4-BE49-F238E27FC236}">
                <a16:creationId xmlns:a16="http://schemas.microsoft.com/office/drawing/2014/main" id="{92C54F31-C35B-4CC6-8AB8-2E9EB1D3C726}"/>
              </a:ext>
            </a:extLst>
          </p:cNvPr>
          <p:cNvSpPr>
            <a:spLocks noGrp="1" noChangeArrowheads="1"/>
          </p:cNvSpPr>
          <p:nvPr>
            <p:ph type="dt" sz="quarter" idx="1"/>
          </p:nvPr>
        </p:nvSpPr>
        <p:spPr bwMode="auto">
          <a:xfrm>
            <a:off x="5438775" y="0"/>
            <a:ext cx="4160838" cy="366713"/>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9876" name="Rectangle 4">
            <a:extLst>
              <a:ext uri="{FF2B5EF4-FFF2-40B4-BE49-F238E27FC236}">
                <a16:creationId xmlns:a16="http://schemas.microsoft.com/office/drawing/2014/main" id="{71E999DC-CA48-413C-8C6A-D46DAEB64F25}"/>
              </a:ext>
            </a:extLst>
          </p:cNvPr>
          <p:cNvSpPr>
            <a:spLocks noGrp="1" noChangeArrowheads="1"/>
          </p:cNvSpPr>
          <p:nvPr>
            <p:ph type="ftr" sz="quarter" idx="2"/>
          </p:nvPr>
        </p:nvSpPr>
        <p:spPr bwMode="auto">
          <a:xfrm>
            <a:off x="0" y="6946900"/>
            <a:ext cx="4160838" cy="366713"/>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9877" name="Rectangle 5">
            <a:extLst>
              <a:ext uri="{FF2B5EF4-FFF2-40B4-BE49-F238E27FC236}">
                <a16:creationId xmlns:a16="http://schemas.microsoft.com/office/drawing/2014/main" id="{22AABD2C-5942-493A-9B14-C3AFFB324786}"/>
              </a:ext>
            </a:extLst>
          </p:cNvPr>
          <p:cNvSpPr>
            <a:spLocks noGrp="1" noChangeArrowheads="1"/>
          </p:cNvSpPr>
          <p:nvPr>
            <p:ph type="sldNum" sz="quarter" idx="3"/>
          </p:nvPr>
        </p:nvSpPr>
        <p:spPr bwMode="auto">
          <a:xfrm>
            <a:off x="5438775" y="6946900"/>
            <a:ext cx="4160838" cy="366713"/>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eaLnBrk="1" hangingPunct="1">
              <a:defRPr sz="1200"/>
            </a:lvl1pPr>
          </a:lstStyle>
          <a:p>
            <a:pPr>
              <a:defRPr/>
            </a:pPr>
            <a:fld id="{7845E37E-81B6-4100-A9FD-7055A00B84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D233745-9F57-4A38-AC38-1E659D01EF3E}"/>
              </a:ext>
            </a:extLst>
          </p:cNvPr>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a:extLst>
              <a:ext uri="{FF2B5EF4-FFF2-40B4-BE49-F238E27FC236}">
                <a16:creationId xmlns:a16="http://schemas.microsoft.com/office/drawing/2014/main" id="{8CA4148B-99B5-461F-8DE9-BF363636FB86}"/>
              </a:ext>
            </a:extLst>
          </p:cNvPr>
          <p:cNvSpPr>
            <a:spLocks noGrp="1" noChangeArrowheads="1"/>
          </p:cNvSpPr>
          <p:nvPr>
            <p:ph type="dt" idx="1"/>
          </p:nvPr>
        </p:nvSpPr>
        <p:spPr bwMode="auto">
          <a:xfrm>
            <a:off x="5438775" y="0"/>
            <a:ext cx="4160838" cy="366713"/>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820988" y="549275"/>
            <a:ext cx="3960812" cy="2741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a:extLst>
              <a:ext uri="{FF2B5EF4-FFF2-40B4-BE49-F238E27FC236}">
                <a16:creationId xmlns:a16="http://schemas.microsoft.com/office/drawing/2014/main" id="{D3F60A5B-4E87-48AC-A9D2-CCB155C8F69F}"/>
              </a:ext>
            </a:extLst>
          </p:cNvPr>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a:extLst>
              <a:ext uri="{FF2B5EF4-FFF2-40B4-BE49-F238E27FC236}">
                <a16:creationId xmlns:a16="http://schemas.microsoft.com/office/drawing/2014/main" id="{A2AAF075-D11E-4E9A-8DFE-1AC936C5CEBF}"/>
              </a:ext>
            </a:extLst>
          </p:cNvPr>
          <p:cNvSpPr>
            <a:spLocks noGrp="1" noChangeArrowheads="1"/>
          </p:cNvSpPr>
          <p:nvPr>
            <p:ph type="ftr" sz="quarter" idx="4"/>
          </p:nvPr>
        </p:nvSpPr>
        <p:spPr bwMode="auto">
          <a:xfrm>
            <a:off x="0" y="6946900"/>
            <a:ext cx="4160838" cy="366713"/>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a:extLst>
              <a:ext uri="{FF2B5EF4-FFF2-40B4-BE49-F238E27FC236}">
                <a16:creationId xmlns:a16="http://schemas.microsoft.com/office/drawing/2014/main" id="{B3BE4703-36C8-4CD4-91DA-A600968EF607}"/>
              </a:ext>
            </a:extLst>
          </p:cNvPr>
          <p:cNvSpPr>
            <a:spLocks noGrp="1" noChangeArrowheads="1"/>
          </p:cNvSpPr>
          <p:nvPr>
            <p:ph type="sldNum" sz="quarter" idx="5"/>
          </p:nvPr>
        </p:nvSpPr>
        <p:spPr bwMode="auto">
          <a:xfrm>
            <a:off x="5438775" y="6946900"/>
            <a:ext cx="4160838" cy="366713"/>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eaLnBrk="1" hangingPunct="1">
              <a:defRPr sz="1200"/>
            </a:lvl1pPr>
          </a:lstStyle>
          <a:p>
            <a:pPr>
              <a:defRPr/>
            </a:pPr>
            <a:fld id="{BDB5ABE7-9F87-43F1-AF96-EA2BC1E15A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B5ABE7-9F87-43F1-AF96-EA2BC1E15AB0}" type="slidenum">
              <a:rPr lang="en-US" altLang="en-US" smtClean="0"/>
              <a:pPr>
                <a:defRPr/>
              </a:pPr>
              <a:t>1</a:t>
            </a:fld>
            <a:endParaRPr lang="en-US" altLang="en-US"/>
          </a:p>
        </p:txBody>
      </p:sp>
    </p:spTree>
    <p:extLst>
      <p:ext uri="{BB962C8B-B14F-4D97-AF65-F5344CB8AC3E}">
        <p14:creationId xmlns:p14="http://schemas.microsoft.com/office/powerpoint/2010/main" val="343941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B5ABE7-9F87-43F1-AF96-EA2BC1E15AB0}" type="slidenum">
              <a:rPr lang="en-US" altLang="en-US" smtClean="0"/>
              <a:pPr>
                <a:defRPr/>
              </a:pPr>
              <a:t>10</a:t>
            </a:fld>
            <a:endParaRPr lang="en-US" altLang="en-US"/>
          </a:p>
        </p:txBody>
      </p:sp>
    </p:spTree>
    <p:extLst>
      <p:ext uri="{BB962C8B-B14F-4D97-AF65-F5344CB8AC3E}">
        <p14:creationId xmlns:p14="http://schemas.microsoft.com/office/powerpoint/2010/main" val="1824462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B5ABE7-9F87-43F1-AF96-EA2BC1E15AB0}" type="slidenum">
              <a:rPr lang="en-US" altLang="en-US" smtClean="0"/>
              <a:pPr>
                <a:defRPr/>
              </a:pPr>
              <a:t>11</a:t>
            </a:fld>
            <a:endParaRPr lang="en-US" altLang="en-US"/>
          </a:p>
        </p:txBody>
      </p:sp>
    </p:spTree>
    <p:extLst>
      <p:ext uri="{BB962C8B-B14F-4D97-AF65-F5344CB8AC3E}">
        <p14:creationId xmlns:p14="http://schemas.microsoft.com/office/powerpoint/2010/main" val="226273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B4C71F-F916-406E-BB91-035FAFA37F2C}" type="slidenum">
              <a:rPr lang="en-US" altLang="en-US" smtClean="0"/>
              <a:pPr>
                <a:spcBef>
                  <a:spcPct val="0"/>
                </a:spcBef>
              </a:pPr>
              <a:t>12</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F138DB-8E11-47F6-80D3-3DBF39D49470}" type="slidenum">
              <a:rPr lang="en-US" altLang="en-US" smtClean="0"/>
              <a:pPr>
                <a:spcBef>
                  <a:spcPct val="0"/>
                </a:spcBef>
              </a:pPr>
              <a:t>13</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999B9C-DA62-47EA-9E45-99787110A612}" type="slidenum">
              <a:rPr lang="en-US" altLang="en-US" smtClean="0"/>
              <a:pPr>
                <a:spcBef>
                  <a:spcPct val="0"/>
                </a:spcBef>
              </a:pPr>
              <a:t>14</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832740-68A0-40DB-9208-D4D3630EEF82}" type="slidenum">
              <a:rPr lang="en-US" altLang="en-US" smtClean="0"/>
              <a:pPr>
                <a:spcBef>
                  <a:spcPct val="0"/>
                </a:spcBef>
              </a:pPr>
              <a:t>15</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41448E-5A6C-4B60-881F-D78F5B32F8E8}" type="slidenum">
              <a:rPr lang="en-US" altLang="en-US" smtClean="0"/>
              <a:pPr>
                <a:spcBef>
                  <a:spcPct val="0"/>
                </a:spcBef>
              </a:pPr>
              <a:t>16</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FC3376-663A-4F8F-B997-11F6AE07A964}" type="slidenum">
              <a:rPr lang="en-US" altLang="en-US" smtClean="0"/>
              <a:pPr>
                <a:spcBef>
                  <a:spcPct val="0"/>
                </a:spcBef>
              </a:pPr>
              <a:t>17</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357885-395F-4C7C-9EBE-987E9297CDD3}" type="slidenum">
              <a:rPr lang="en-US" altLang="en-US" smtClean="0"/>
              <a:pPr>
                <a:spcBef>
                  <a:spcPct val="0"/>
                </a:spcBef>
              </a:pPr>
              <a:t>18</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228117-0C20-4D5B-97A4-6DCDCEFD1F2C}" type="slidenum">
              <a:rPr lang="en-US" altLang="en-US" smtClean="0"/>
              <a:pPr>
                <a:spcBef>
                  <a:spcPct val="0"/>
                </a:spcBef>
              </a:pPr>
              <a:t>19</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B5ABE7-9F87-43F1-AF96-EA2BC1E15AB0}" type="slidenum">
              <a:rPr lang="en-US" altLang="en-US" smtClean="0"/>
              <a:pPr>
                <a:defRPr/>
              </a:pPr>
              <a:t>2</a:t>
            </a:fld>
            <a:endParaRPr lang="en-US" altLang="en-US"/>
          </a:p>
        </p:txBody>
      </p:sp>
    </p:spTree>
    <p:extLst>
      <p:ext uri="{BB962C8B-B14F-4D97-AF65-F5344CB8AC3E}">
        <p14:creationId xmlns:p14="http://schemas.microsoft.com/office/powerpoint/2010/main" val="1876114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22CF49-7C94-4714-9F22-5C23B83D872B}" type="slidenum">
              <a:rPr lang="en-US" altLang="en-US" smtClean="0"/>
              <a:pPr>
                <a:spcBef>
                  <a:spcPct val="0"/>
                </a:spcBef>
              </a:pPr>
              <a:t>20</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B18700-B4D5-497B-B8FA-78E4F9FE54EB}" type="slidenum">
              <a:rPr lang="en-US" altLang="en-US" smtClean="0"/>
              <a:pPr>
                <a:spcBef>
                  <a:spcPct val="0"/>
                </a:spcBef>
              </a:pPr>
              <a:t>21</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32755-7E2D-4017-8C85-B212414DD5FB}" type="slidenum">
              <a:rPr lang="en-US" altLang="en-US" smtClean="0"/>
              <a:pPr>
                <a:spcBef>
                  <a:spcPct val="0"/>
                </a:spcBef>
              </a:pPr>
              <a:t>22</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876165-303D-47CA-8585-CAF836E49992}" type="slidenum">
              <a:rPr lang="en-US" altLang="en-US" smtClean="0"/>
              <a:pPr>
                <a:spcBef>
                  <a:spcPct val="0"/>
                </a:spcBef>
              </a:pPr>
              <a:t>23</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617D0F-C51C-4868-908F-92FBCBA8A3DA}" type="slidenum">
              <a:rPr lang="en-US" altLang="en-US" smtClean="0"/>
              <a:pPr>
                <a:spcBef>
                  <a:spcPct val="0"/>
                </a:spcBef>
              </a:pPr>
              <a:t>24</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106F33-EDDD-4EE4-AAD6-6A3C5D92E057}" type="slidenum">
              <a:rPr lang="en-US" altLang="en-US" smtClean="0"/>
              <a:pPr>
                <a:spcBef>
                  <a:spcPct val="0"/>
                </a:spcBef>
              </a:pPr>
              <a:t>25</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6FCC73-2169-47E6-993F-9DB4F09D53BA}" type="slidenum">
              <a:rPr lang="en-US" altLang="en-US" smtClean="0"/>
              <a:pPr>
                <a:spcBef>
                  <a:spcPct val="0"/>
                </a:spcBef>
              </a:pPr>
              <a:t>26</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F267B1-603D-4235-A98F-B6117266FCEF}" type="slidenum">
              <a:rPr lang="en-US" altLang="en-US" smtClean="0"/>
              <a:pPr>
                <a:spcBef>
                  <a:spcPct val="0"/>
                </a:spcBef>
              </a:pPr>
              <a:t>27</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DD3FC3-844D-4F25-BF81-9D0652650B3D}" type="slidenum">
              <a:rPr lang="en-US" altLang="en-US" smtClean="0"/>
              <a:pPr>
                <a:spcBef>
                  <a:spcPct val="0"/>
                </a:spcBef>
              </a:pPr>
              <a:t>28</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B5ABE7-9F87-43F1-AF96-EA2BC1E15AB0}" type="slidenum">
              <a:rPr lang="en-US" altLang="en-US" smtClean="0"/>
              <a:pPr>
                <a:defRPr/>
              </a:pPr>
              <a:t>3</a:t>
            </a:fld>
            <a:endParaRPr lang="en-US" altLang="en-US"/>
          </a:p>
        </p:txBody>
      </p:sp>
    </p:spTree>
    <p:extLst>
      <p:ext uri="{BB962C8B-B14F-4D97-AF65-F5344CB8AC3E}">
        <p14:creationId xmlns:p14="http://schemas.microsoft.com/office/powerpoint/2010/main" val="375131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B5ABE7-9F87-43F1-AF96-EA2BC1E15AB0}" type="slidenum">
              <a:rPr lang="en-US" altLang="en-US" smtClean="0"/>
              <a:pPr>
                <a:defRPr/>
              </a:pPr>
              <a:t>4</a:t>
            </a:fld>
            <a:endParaRPr lang="en-US" altLang="en-US"/>
          </a:p>
        </p:txBody>
      </p:sp>
    </p:spTree>
    <p:extLst>
      <p:ext uri="{BB962C8B-B14F-4D97-AF65-F5344CB8AC3E}">
        <p14:creationId xmlns:p14="http://schemas.microsoft.com/office/powerpoint/2010/main" val="256863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B5ABE7-9F87-43F1-AF96-EA2BC1E15AB0}" type="slidenum">
              <a:rPr lang="en-US" altLang="en-US" smtClean="0"/>
              <a:pPr>
                <a:defRPr/>
              </a:pPr>
              <a:t>5</a:t>
            </a:fld>
            <a:endParaRPr lang="en-US" altLang="en-US"/>
          </a:p>
        </p:txBody>
      </p:sp>
    </p:spTree>
    <p:extLst>
      <p:ext uri="{BB962C8B-B14F-4D97-AF65-F5344CB8AC3E}">
        <p14:creationId xmlns:p14="http://schemas.microsoft.com/office/powerpoint/2010/main" val="93820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B5ABE7-9F87-43F1-AF96-EA2BC1E15AB0}" type="slidenum">
              <a:rPr lang="en-US" altLang="en-US" smtClean="0"/>
              <a:pPr>
                <a:defRPr/>
              </a:pPr>
              <a:t>6</a:t>
            </a:fld>
            <a:endParaRPr lang="en-US" altLang="en-US"/>
          </a:p>
        </p:txBody>
      </p:sp>
    </p:spTree>
    <p:extLst>
      <p:ext uri="{BB962C8B-B14F-4D97-AF65-F5344CB8AC3E}">
        <p14:creationId xmlns:p14="http://schemas.microsoft.com/office/powerpoint/2010/main" val="131198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B5ABE7-9F87-43F1-AF96-EA2BC1E15AB0}" type="slidenum">
              <a:rPr lang="en-US" altLang="en-US" smtClean="0"/>
              <a:pPr>
                <a:defRPr/>
              </a:pPr>
              <a:t>7</a:t>
            </a:fld>
            <a:endParaRPr lang="en-US" altLang="en-US"/>
          </a:p>
        </p:txBody>
      </p:sp>
    </p:spTree>
    <p:extLst>
      <p:ext uri="{BB962C8B-B14F-4D97-AF65-F5344CB8AC3E}">
        <p14:creationId xmlns:p14="http://schemas.microsoft.com/office/powerpoint/2010/main" val="4050694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B5ABE7-9F87-43F1-AF96-EA2BC1E15AB0}" type="slidenum">
              <a:rPr lang="en-US" altLang="en-US" smtClean="0"/>
              <a:pPr>
                <a:defRPr/>
              </a:pPr>
              <a:t>8</a:t>
            </a:fld>
            <a:endParaRPr lang="en-US" altLang="en-US"/>
          </a:p>
        </p:txBody>
      </p:sp>
    </p:spTree>
    <p:extLst>
      <p:ext uri="{BB962C8B-B14F-4D97-AF65-F5344CB8AC3E}">
        <p14:creationId xmlns:p14="http://schemas.microsoft.com/office/powerpoint/2010/main" val="83234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B5ABE7-9F87-43F1-AF96-EA2BC1E15AB0}" type="slidenum">
              <a:rPr lang="en-US" altLang="en-US" smtClean="0"/>
              <a:pPr>
                <a:defRPr/>
              </a:pPr>
              <a:t>9</a:t>
            </a:fld>
            <a:endParaRPr lang="en-US" altLang="en-US"/>
          </a:p>
        </p:txBody>
      </p:sp>
    </p:spTree>
    <p:extLst>
      <p:ext uri="{BB962C8B-B14F-4D97-AF65-F5344CB8AC3E}">
        <p14:creationId xmlns:p14="http://schemas.microsoft.com/office/powerpoint/2010/main" val="254001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905002"/>
            <a:ext cx="817245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742950" y="4572000"/>
            <a:ext cx="700024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E484F39F-6065-4590-ACEE-3AD48FAEDFEC}"/>
              </a:ext>
            </a:extLst>
          </p:cNvPr>
          <p:cNvSpPr>
            <a:spLocks noGrp="1"/>
          </p:cNvSpPr>
          <p:nvPr>
            <p:ph type="sldNum" sz="quarter" idx="10"/>
          </p:nvPr>
        </p:nvSpPr>
        <p:spPr>
          <a:ln/>
        </p:spPr>
        <p:txBody>
          <a:bodyPr/>
          <a:lstStyle>
            <a:lvl1pPr>
              <a:defRPr/>
            </a:lvl1pPr>
          </a:lstStyle>
          <a:p>
            <a:pPr>
              <a:defRPr/>
            </a:pPr>
            <a:fld id="{25FB3A25-948E-4849-A62B-C78FAEBB71FE}"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6B4BCB0D-B301-48F9-B9FD-1E2B8C8A10B4}"/>
              </a:ext>
            </a:extLst>
          </p:cNvPr>
          <p:cNvSpPr>
            <a:spLocks noGrp="1"/>
          </p:cNvSpPr>
          <p:nvPr>
            <p:ph type="ftr" sz="quarter" idx="11"/>
          </p:nvPr>
        </p:nvSpPr>
        <p:spPr/>
        <p:txBody>
          <a:bodyPr/>
          <a:lstStyle>
            <a:lvl1pPr>
              <a:defRPr/>
            </a:lvl1pPr>
          </a:lstStyle>
          <a:p>
            <a:pPr>
              <a:defRPr/>
            </a:pPr>
            <a:r>
              <a:rPr lang="en-US"/>
              <a:t>ENCOM PROFILE</a:t>
            </a:r>
          </a:p>
        </p:txBody>
      </p:sp>
      <p:sp>
        <p:nvSpPr>
          <p:cNvPr id="6" name="Date Placeholder 3">
            <a:extLst>
              <a:ext uri="{FF2B5EF4-FFF2-40B4-BE49-F238E27FC236}">
                <a16:creationId xmlns:a16="http://schemas.microsoft.com/office/drawing/2014/main" id="{D0A8358A-E992-41A7-A2B5-23D848F1917D}"/>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19100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484F39F-6065-4590-ACEE-3AD48FAEDFEC}"/>
              </a:ext>
            </a:extLst>
          </p:cNvPr>
          <p:cNvSpPr>
            <a:spLocks noGrp="1"/>
          </p:cNvSpPr>
          <p:nvPr>
            <p:ph type="sldNum" sz="quarter" idx="10"/>
          </p:nvPr>
        </p:nvSpPr>
        <p:spPr>
          <a:ln/>
        </p:spPr>
        <p:txBody>
          <a:bodyPr/>
          <a:lstStyle>
            <a:lvl1pPr>
              <a:defRPr/>
            </a:lvl1pPr>
          </a:lstStyle>
          <a:p>
            <a:pPr>
              <a:defRPr/>
            </a:pPr>
            <a:fld id="{508A5FF2-BEC4-4FCC-983B-C56E8E48F7D7}"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6B4BCB0D-B301-48F9-B9FD-1E2B8C8A10B4}"/>
              </a:ext>
            </a:extLst>
          </p:cNvPr>
          <p:cNvSpPr>
            <a:spLocks noGrp="1"/>
          </p:cNvSpPr>
          <p:nvPr>
            <p:ph type="ftr" sz="quarter" idx="11"/>
          </p:nvPr>
        </p:nvSpPr>
        <p:spPr/>
        <p:txBody>
          <a:bodyPr/>
          <a:lstStyle>
            <a:lvl1pPr>
              <a:defRPr/>
            </a:lvl1pPr>
          </a:lstStyle>
          <a:p>
            <a:pPr>
              <a:defRPr/>
            </a:pPr>
            <a:r>
              <a:rPr lang="en-US"/>
              <a:t>ENCOM PROFILE</a:t>
            </a:r>
          </a:p>
        </p:txBody>
      </p:sp>
      <p:sp>
        <p:nvSpPr>
          <p:cNvPr id="6" name="Date Placeholder 3">
            <a:extLst>
              <a:ext uri="{FF2B5EF4-FFF2-40B4-BE49-F238E27FC236}">
                <a16:creationId xmlns:a16="http://schemas.microsoft.com/office/drawing/2014/main" id="{D0A8358A-E992-41A7-A2B5-23D848F1917D}"/>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32370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189865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484F39F-6065-4590-ACEE-3AD48FAEDFEC}"/>
              </a:ext>
            </a:extLst>
          </p:cNvPr>
          <p:cNvSpPr>
            <a:spLocks noGrp="1"/>
          </p:cNvSpPr>
          <p:nvPr>
            <p:ph type="sldNum" sz="quarter" idx="10"/>
          </p:nvPr>
        </p:nvSpPr>
        <p:spPr>
          <a:ln/>
        </p:spPr>
        <p:txBody>
          <a:bodyPr/>
          <a:lstStyle>
            <a:lvl1pPr>
              <a:defRPr/>
            </a:lvl1pPr>
          </a:lstStyle>
          <a:p>
            <a:pPr>
              <a:defRPr/>
            </a:pPr>
            <a:fld id="{9577AAE8-532C-435E-8058-17A35E3CDE39}"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6B4BCB0D-B301-48F9-B9FD-1E2B8C8A10B4}"/>
              </a:ext>
            </a:extLst>
          </p:cNvPr>
          <p:cNvSpPr>
            <a:spLocks noGrp="1"/>
          </p:cNvSpPr>
          <p:nvPr>
            <p:ph type="ftr" sz="quarter" idx="11"/>
          </p:nvPr>
        </p:nvSpPr>
        <p:spPr/>
        <p:txBody>
          <a:bodyPr/>
          <a:lstStyle>
            <a:lvl1pPr>
              <a:defRPr/>
            </a:lvl1pPr>
          </a:lstStyle>
          <a:p>
            <a:pPr>
              <a:defRPr/>
            </a:pPr>
            <a:r>
              <a:rPr lang="en-US"/>
              <a:t>ENCOM PROFILE</a:t>
            </a:r>
          </a:p>
        </p:txBody>
      </p:sp>
      <p:sp>
        <p:nvSpPr>
          <p:cNvPr id="6" name="Date Placeholder 3">
            <a:extLst>
              <a:ext uri="{FF2B5EF4-FFF2-40B4-BE49-F238E27FC236}">
                <a16:creationId xmlns:a16="http://schemas.microsoft.com/office/drawing/2014/main" id="{D0A8358A-E992-41A7-A2B5-23D848F1917D}"/>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26762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484F39F-6065-4590-ACEE-3AD48FAEDFEC}"/>
              </a:ext>
            </a:extLst>
          </p:cNvPr>
          <p:cNvSpPr>
            <a:spLocks noGrp="1"/>
          </p:cNvSpPr>
          <p:nvPr>
            <p:ph type="sldNum" sz="quarter" idx="10"/>
          </p:nvPr>
        </p:nvSpPr>
        <p:spPr>
          <a:ln/>
        </p:spPr>
        <p:txBody>
          <a:bodyPr/>
          <a:lstStyle>
            <a:lvl1pPr>
              <a:defRPr/>
            </a:lvl1pPr>
          </a:lstStyle>
          <a:p>
            <a:pPr>
              <a:defRPr/>
            </a:pPr>
            <a:fld id="{C3EA3909-DC63-469A-B4B1-AD4DD4D817E7}"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6B4BCB0D-B301-48F9-B9FD-1E2B8C8A10B4}"/>
              </a:ext>
            </a:extLst>
          </p:cNvPr>
          <p:cNvSpPr>
            <a:spLocks noGrp="1"/>
          </p:cNvSpPr>
          <p:nvPr>
            <p:ph type="ftr" sz="quarter" idx="11"/>
          </p:nvPr>
        </p:nvSpPr>
        <p:spPr/>
        <p:txBody>
          <a:bodyPr/>
          <a:lstStyle>
            <a:lvl1pPr>
              <a:defRPr/>
            </a:lvl1pPr>
          </a:lstStyle>
          <a:p>
            <a:pPr>
              <a:defRPr/>
            </a:pPr>
            <a:r>
              <a:rPr lang="en-US"/>
              <a:t>ENCOM PROFILE</a:t>
            </a:r>
          </a:p>
        </p:txBody>
      </p:sp>
      <p:sp>
        <p:nvSpPr>
          <p:cNvPr id="6" name="Date Placeholder 3">
            <a:extLst>
              <a:ext uri="{FF2B5EF4-FFF2-40B4-BE49-F238E27FC236}">
                <a16:creationId xmlns:a16="http://schemas.microsoft.com/office/drawing/2014/main" id="{D0A8358A-E992-41A7-A2B5-23D848F1917D}"/>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96187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7" y="5486400"/>
            <a:ext cx="8297994"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82507" y="3852863"/>
            <a:ext cx="6646994"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E484F39F-6065-4590-ACEE-3AD48FAEDFEC}"/>
              </a:ext>
            </a:extLst>
          </p:cNvPr>
          <p:cNvSpPr>
            <a:spLocks noGrp="1"/>
          </p:cNvSpPr>
          <p:nvPr>
            <p:ph type="sldNum" sz="quarter" idx="10"/>
          </p:nvPr>
        </p:nvSpPr>
        <p:spPr>
          <a:ln/>
        </p:spPr>
        <p:txBody>
          <a:bodyPr/>
          <a:lstStyle>
            <a:lvl1pPr>
              <a:defRPr/>
            </a:lvl1pPr>
          </a:lstStyle>
          <a:p>
            <a:pPr>
              <a:defRPr/>
            </a:pPr>
            <a:fld id="{E3890639-1E4D-400A-A6C3-77705BBE52BC}"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6B4BCB0D-B301-48F9-B9FD-1E2B8C8A10B4}"/>
              </a:ext>
            </a:extLst>
          </p:cNvPr>
          <p:cNvSpPr>
            <a:spLocks noGrp="1"/>
          </p:cNvSpPr>
          <p:nvPr>
            <p:ph type="ftr" sz="quarter" idx="11"/>
          </p:nvPr>
        </p:nvSpPr>
        <p:spPr/>
        <p:txBody>
          <a:bodyPr/>
          <a:lstStyle>
            <a:lvl1pPr>
              <a:defRPr/>
            </a:lvl1pPr>
          </a:lstStyle>
          <a:p>
            <a:pPr>
              <a:defRPr/>
            </a:pPr>
            <a:r>
              <a:rPr lang="en-US"/>
              <a:t>ENCOM PROFILE</a:t>
            </a:r>
          </a:p>
        </p:txBody>
      </p:sp>
      <p:sp>
        <p:nvSpPr>
          <p:cNvPr id="6" name="Date Placeholder 3">
            <a:extLst>
              <a:ext uri="{FF2B5EF4-FFF2-40B4-BE49-F238E27FC236}">
                <a16:creationId xmlns:a16="http://schemas.microsoft.com/office/drawing/2014/main" id="{D0A8358A-E992-41A7-A2B5-23D848F1917D}"/>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88385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36193"/>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87900" y="1536193"/>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484F39F-6065-4590-ACEE-3AD48FAEDFEC}"/>
              </a:ext>
            </a:extLst>
          </p:cNvPr>
          <p:cNvSpPr>
            <a:spLocks noGrp="1"/>
          </p:cNvSpPr>
          <p:nvPr>
            <p:ph type="sldNum" sz="quarter" idx="10"/>
          </p:nvPr>
        </p:nvSpPr>
        <p:spPr>
          <a:ln/>
        </p:spPr>
        <p:txBody>
          <a:bodyPr/>
          <a:lstStyle>
            <a:lvl1pPr>
              <a:defRPr/>
            </a:lvl1pPr>
          </a:lstStyle>
          <a:p>
            <a:pPr>
              <a:defRPr/>
            </a:pPr>
            <a:fld id="{F07B98AE-E21E-4A9C-85C4-DB421725658D}"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6B4BCB0D-B301-48F9-B9FD-1E2B8C8A10B4}"/>
              </a:ext>
            </a:extLst>
          </p:cNvPr>
          <p:cNvSpPr>
            <a:spLocks noGrp="1"/>
          </p:cNvSpPr>
          <p:nvPr>
            <p:ph type="ftr" sz="quarter" idx="11"/>
          </p:nvPr>
        </p:nvSpPr>
        <p:spPr/>
        <p:txBody>
          <a:bodyPr/>
          <a:lstStyle>
            <a:lvl1pPr>
              <a:defRPr/>
            </a:lvl1pPr>
          </a:lstStyle>
          <a:p>
            <a:pPr>
              <a:defRPr/>
            </a:pPr>
            <a:r>
              <a:rPr lang="en-US"/>
              <a:t>ENCOM PROFILE</a:t>
            </a:r>
          </a:p>
        </p:txBody>
      </p:sp>
      <p:sp>
        <p:nvSpPr>
          <p:cNvPr id="7" name="Date Placeholder 3">
            <a:extLst>
              <a:ext uri="{FF2B5EF4-FFF2-40B4-BE49-F238E27FC236}">
                <a16:creationId xmlns:a16="http://schemas.microsoft.com/office/drawing/2014/main" id="{D0A8358A-E992-41A7-A2B5-23D848F1917D}"/>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71499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39624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6"/>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87900" y="1535113"/>
            <a:ext cx="39624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87900" y="2174876"/>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484F39F-6065-4590-ACEE-3AD48FAEDFEC}"/>
              </a:ext>
            </a:extLst>
          </p:cNvPr>
          <p:cNvSpPr>
            <a:spLocks noGrp="1"/>
          </p:cNvSpPr>
          <p:nvPr>
            <p:ph type="sldNum" sz="quarter" idx="10"/>
          </p:nvPr>
        </p:nvSpPr>
        <p:spPr>
          <a:ln/>
        </p:spPr>
        <p:txBody>
          <a:bodyPr/>
          <a:lstStyle>
            <a:lvl1pPr>
              <a:defRPr/>
            </a:lvl1pPr>
          </a:lstStyle>
          <a:p>
            <a:pPr>
              <a:defRPr/>
            </a:pPr>
            <a:fld id="{9EDE1085-6715-4C42-9997-E849C9B41966}" type="slidenum">
              <a:rPr lang="en-US" altLang="en-US"/>
              <a:pPr>
                <a:defRPr/>
              </a:pPr>
              <a:t>‹#›</a:t>
            </a:fld>
            <a:endParaRPr lang="en-US" altLang="en-US"/>
          </a:p>
        </p:txBody>
      </p:sp>
      <p:sp>
        <p:nvSpPr>
          <p:cNvPr id="8" name="Footer Placeholder 4">
            <a:extLst>
              <a:ext uri="{FF2B5EF4-FFF2-40B4-BE49-F238E27FC236}">
                <a16:creationId xmlns:a16="http://schemas.microsoft.com/office/drawing/2014/main" id="{6B4BCB0D-B301-48F9-B9FD-1E2B8C8A10B4}"/>
              </a:ext>
            </a:extLst>
          </p:cNvPr>
          <p:cNvSpPr>
            <a:spLocks noGrp="1"/>
          </p:cNvSpPr>
          <p:nvPr>
            <p:ph type="ftr" sz="quarter" idx="11"/>
          </p:nvPr>
        </p:nvSpPr>
        <p:spPr/>
        <p:txBody>
          <a:bodyPr/>
          <a:lstStyle>
            <a:lvl1pPr>
              <a:defRPr/>
            </a:lvl1pPr>
          </a:lstStyle>
          <a:p>
            <a:pPr>
              <a:defRPr/>
            </a:pPr>
            <a:r>
              <a:rPr lang="en-US"/>
              <a:t>ENCOM PROFILE</a:t>
            </a:r>
          </a:p>
        </p:txBody>
      </p:sp>
      <p:sp>
        <p:nvSpPr>
          <p:cNvPr id="9" name="Date Placeholder 3">
            <a:extLst>
              <a:ext uri="{FF2B5EF4-FFF2-40B4-BE49-F238E27FC236}">
                <a16:creationId xmlns:a16="http://schemas.microsoft.com/office/drawing/2014/main" id="{D0A8358A-E992-41A7-A2B5-23D848F1917D}"/>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00115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E484F39F-6065-4590-ACEE-3AD48FAEDFEC}"/>
              </a:ext>
            </a:extLst>
          </p:cNvPr>
          <p:cNvSpPr>
            <a:spLocks noGrp="1"/>
          </p:cNvSpPr>
          <p:nvPr>
            <p:ph type="sldNum" sz="quarter" idx="10"/>
          </p:nvPr>
        </p:nvSpPr>
        <p:spPr>
          <a:ln/>
        </p:spPr>
        <p:txBody>
          <a:bodyPr/>
          <a:lstStyle>
            <a:lvl1pPr>
              <a:defRPr/>
            </a:lvl1pPr>
          </a:lstStyle>
          <a:p>
            <a:pPr>
              <a:defRPr/>
            </a:pPr>
            <a:fld id="{FC09F199-533E-4D16-8FB8-A88790DD1A7E}"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id="{6B4BCB0D-B301-48F9-B9FD-1E2B8C8A10B4}"/>
              </a:ext>
            </a:extLst>
          </p:cNvPr>
          <p:cNvSpPr>
            <a:spLocks noGrp="1"/>
          </p:cNvSpPr>
          <p:nvPr>
            <p:ph type="ftr" sz="quarter" idx="11"/>
          </p:nvPr>
        </p:nvSpPr>
        <p:spPr/>
        <p:txBody>
          <a:bodyPr/>
          <a:lstStyle>
            <a:lvl1pPr>
              <a:defRPr/>
            </a:lvl1pPr>
          </a:lstStyle>
          <a:p>
            <a:pPr>
              <a:defRPr/>
            </a:pPr>
            <a:r>
              <a:rPr lang="en-US"/>
              <a:t>ENCOM PROFILE</a:t>
            </a:r>
          </a:p>
        </p:txBody>
      </p:sp>
      <p:sp>
        <p:nvSpPr>
          <p:cNvPr id="5" name="Date Placeholder 3">
            <a:extLst>
              <a:ext uri="{FF2B5EF4-FFF2-40B4-BE49-F238E27FC236}">
                <a16:creationId xmlns:a16="http://schemas.microsoft.com/office/drawing/2014/main" id="{D0A8358A-E992-41A7-A2B5-23D848F1917D}"/>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21290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484F39F-6065-4590-ACEE-3AD48FAEDFEC}"/>
              </a:ext>
            </a:extLst>
          </p:cNvPr>
          <p:cNvSpPr>
            <a:spLocks noGrp="1"/>
          </p:cNvSpPr>
          <p:nvPr>
            <p:ph type="sldNum" sz="quarter" idx="10"/>
          </p:nvPr>
        </p:nvSpPr>
        <p:spPr>
          <a:ln/>
        </p:spPr>
        <p:txBody>
          <a:bodyPr/>
          <a:lstStyle>
            <a:lvl1pPr>
              <a:defRPr/>
            </a:lvl1pPr>
          </a:lstStyle>
          <a:p>
            <a:pPr>
              <a:defRPr/>
            </a:pPr>
            <a:fld id="{31718EB0-2CC1-4AC5-9920-D957088CA2B0}" type="slidenum">
              <a:rPr lang="en-US" altLang="en-US"/>
              <a:pPr>
                <a:defRPr/>
              </a:pPr>
              <a:t>‹#›</a:t>
            </a:fld>
            <a:endParaRPr lang="en-US" altLang="en-US"/>
          </a:p>
        </p:txBody>
      </p:sp>
      <p:sp>
        <p:nvSpPr>
          <p:cNvPr id="3" name="Footer Placeholder 4">
            <a:extLst>
              <a:ext uri="{FF2B5EF4-FFF2-40B4-BE49-F238E27FC236}">
                <a16:creationId xmlns:a16="http://schemas.microsoft.com/office/drawing/2014/main" id="{6B4BCB0D-B301-48F9-B9FD-1E2B8C8A10B4}"/>
              </a:ext>
            </a:extLst>
          </p:cNvPr>
          <p:cNvSpPr>
            <a:spLocks noGrp="1"/>
          </p:cNvSpPr>
          <p:nvPr>
            <p:ph type="ftr" sz="quarter" idx="11"/>
          </p:nvPr>
        </p:nvSpPr>
        <p:spPr/>
        <p:txBody>
          <a:bodyPr/>
          <a:lstStyle>
            <a:lvl1pPr>
              <a:defRPr/>
            </a:lvl1pPr>
          </a:lstStyle>
          <a:p>
            <a:pPr>
              <a:defRPr/>
            </a:pPr>
            <a:r>
              <a:rPr lang="en-US"/>
              <a:t>ENCOM PROFILE</a:t>
            </a:r>
          </a:p>
        </p:txBody>
      </p:sp>
      <p:sp>
        <p:nvSpPr>
          <p:cNvPr id="4" name="Date Placeholder 3">
            <a:extLst>
              <a:ext uri="{FF2B5EF4-FFF2-40B4-BE49-F238E27FC236}">
                <a16:creationId xmlns:a16="http://schemas.microsoft.com/office/drawing/2014/main" id="{D0A8358A-E992-41A7-A2B5-23D848F1917D}"/>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94986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0201" y="5495544"/>
            <a:ext cx="84201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30201" y="6096001"/>
            <a:ext cx="84201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30200" y="381001"/>
            <a:ext cx="84201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484F39F-6065-4590-ACEE-3AD48FAEDFEC}"/>
              </a:ext>
            </a:extLst>
          </p:cNvPr>
          <p:cNvSpPr>
            <a:spLocks noGrp="1"/>
          </p:cNvSpPr>
          <p:nvPr>
            <p:ph type="sldNum" sz="quarter" idx="14"/>
          </p:nvPr>
        </p:nvSpPr>
        <p:spPr>
          <a:ln/>
        </p:spPr>
        <p:txBody>
          <a:bodyPr/>
          <a:lstStyle>
            <a:lvl1pPr>
              <a:defRPr/>
            </a:lvl1pPr>
          </a:lstStyle>
          <a:p>
            <a:pPr>
              <a:defRPr/>
            </a:pPr>
            <a:fld id="{36516C9E-62F9-447B-897F-B47D847E7AFB}"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6B4BCB0D-B301-48F9-B9FD-1E2B8C8A10B4}"/>
              </a:ext>
            </a:extLst>
          </p:cNvPr>
          <p:cNvSpPr>
            <a:spLocks noGrp="1"/>
          </p:cNvSpPr>
          <p:nvPr>
            <p:ph type="ftr" sz="quarter" idx="15"/>
          </p:nvPr>
        </p:nvSpPr>
        <p:spPr/>
        <p:txBody>
          <a:bodyPr/>
          <a:lstStyle>
            <a:lvl1pPr>
              <a:defRPr/>
            </a:lvl1pPr>
          </a:lstStyle>
          <a:p>
            <a:pPr>
              <a:defRPr/>
            </a:pPr>
            <a:r>
              <a:rPr lang="en-US"/>
              <a:t>ENCOM PROFILE</a:t>
            </a:r>
          </a:p>
        </p:txBody>
      </p:sp>
      <p:sp>
        <p:nvSpPr>
          <p:cNvPr id="7" name="Date Placeholder 3">
            <a:extLst>
              <a:ext uri="{FF2B5EF4-FFF2-40B4-BE49-F238E27FC236}">
                <a16:creationId xmlns:a16="http://schemas.microsoft.com/office/drawing/2014/main" id="{D0A8358A-E992-41A7-A2B5-23D848F1917D}"/>
              </a:ext>
            </a:extLst>
          </p:cNvPr>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207979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6898" y="5495278"/>
            <a:ext cx="84201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916305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26898" y="6096000"/>
            <a:ext cx="84201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E484F39F-6065-4590-ACEE-3AD48FAEDFEC}"/>
              </a:ext>
            </a:extLst>
          </p:cNvPr>
          <p:cNvSpPr>
            <a:spLocks noGrp="1"/>
          </p:cNvSpPr>
          <p:nvPr>
            <p:ph type="sldNum" sz="quarter" idx="10"/>
          </p:nvPr>
        </p:nvSpPr>
        <p:spPr>
          <a:ln/>
        </p:spPr>
        <p:txBody>
          <a:bodyPr/>
          <a:lstStyle>
            <a:lvl1pPr>
              <a:defRPr/>
            </a:lvl1pPr>
          </a:lstStyle>
          <a:p>
            <a:pPr>
              <a:defRPr/>
            </a:pPr>
            <a:fld id="{4C87253B-82AD-4D94-8C25-B27B69D1785A}"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6B4BCB0D-B301-48F9-B9FD-1E2B8C8A10B4}"/>
              </a:ext>
            </a:extLst>
          </p:cNvPr>
          <p:cNvSpPr>
            <a:spLocks noGrp="1"/>
          </p:cNvSpPr>
          <p:nvPr>
            <p:ph type="ftr" sz="quarter" idx="11"/>
          </p:nvPr>
        </p:nvSpPr>
        <p:spPr/>
        <p:txBody>
          <a:bodyPr/>
          <a:lstStyle>
            <a:lvl1pPr>
              <a:defRPr/>
            </a:lvl1pPr>
          </a:lstStyle>
          <a:p>
            <a:pPr>
              <a:defRPr/>
            </a:pPr>
            <a:r>
              <a:rPr lang="en-US"/>
              <a:t>ENCOM PROFILE</a:t>
            </a:r>
          </a:p>
        </p:txBody>
      </p:sp>
      <p:sp>
        <p:nvSpPr>
          <p:cNvPr id="7" name="Date Placeholder 3">
            <a:extLst>
              <a:ext uri="{FF2B5EF4-FFF2-40B4-BE49-F238E27FC236}">
                <a16:creationId xmlns:a16="http://schemas.microsoft.com/office/drawing/2014/main" id="{D0A8358A-E992-41A7-A2B5-23D848F1917D}"/>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154990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869ADE-8628-4BF8-BBFE-23DB7FCBA620}"/>
              </a:ext>
            </a:extLst>
          </p:cNvPr>
          <p:cNvSpPr>
            <a:spLocks noGrp="1"/>
          </p:cNvSpPr>
          <p:nvPr>
            <p:ph type="title"/>
          </p:nvPr>
        </p:nvSpPr>
        <p:spPr>
          <a:xfrm>
            <a:off x="495300" y="274638"/>
            <a:ext cx="8255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95300" y="1600200"/>
            <a:ext cx="8255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4972585B-7A9B-45ED-9934-822A094BB90B}"/>
              </a:ext>
            </a:extLst>
          </p:cNvPr>
          <p:cNvSpPr/>
          <p:nvPr/>
        </p:nvSpPr>
        <p:spPr>
          <a:xfrm>
            <a:off x="9163050" y="0"/>
            <a:ext cx="7429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69B14686-B290-4F0B-9933-FC7D9DC86D04}"/>
              </a:ext>
            </a:extLst>
          </p:cNvPr>
          <p:cNvSpPr/>
          <p:nvPr/>
        </p:nvSpPr>
        <p:spPr>
          <a:xfrm>
            <a:off x="9163050" y="5486400"/>
            <a:ext cx="74295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Slide Number Placeholder 5">
            <a:extLst>
              <a:ext uri="{FF2B5EF4-FFF2-40B4-BE49-F238E27FC236}">
                <a16:creationId xmlns:a16="http://schemas.microsoft.com/office/drawing/2014/main" id="{E484F39F-6065-4590-ACEE-3AD48FAEDFEC}"/>
              </a:ext>
            </a:extLst>
          </p:cNvPr>
          <p:cNvSpPr>
            <a:spLocks noGrp="1"/>
          </p:cNvSpPr>
          <p:nvPr>
            <p:ph type="sldNum" sz="quarter" idx="4"/>
          </p:nvPr>
        </p:nvSpPr>
        <p:spPr>
          <a:xfrm>
            <a:off x="9242425" y="5648325"/>
            <a:ext cx="595313"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a:solidFill>
                  <a:srgbClr val="FFFFFF"/>
                </a:solidFill>
              </a:defRPr>
            </a:lvl1pPr>
          </a:lstStyle>
          <a:p>
            <a:pPr>
              <a:defRPr/>
            </a:pPr>
            <a:fld id="{640BE9C0-A805-4D02-9A01-3108A2DC4609}"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6B4BCB0D-B301-48F9-B9FD-1E2B8C8A10B4}"/>
              </a:ext>
            </a:extLst>
          </p:cNvPr>
          <p:cNvSpPr>
            <a:spLocks noGrp="1"/>
          </p:cNvSpPr>
          <p:nvPr>
            <p:ph type="ftr" sz="quarter" idx="3"/>
          </p:nvPr>
        </p:nvSpPr>
        <p:spPr>
          <a:xfrm rot="16200000">
            <a:off x="8317706" y="4033044"/>
            <a:ext cx="2366963" cy="396875"/>
          </a:xfrm>
          <a:prstGeom prst="rect">
            <a:avLst/>
          </a:prstGeom>
        </p:spPr>
        <p:txBody>
          <a:bodyPr vert="horz" lIns="91440" tIns="45720" rIns="91440" bIns="45720" rtlCol="0" anchor="ctr"/>
          <a:lstStyle>
            <a:lvl1pPr algn="r" eaLnBrk="1" hangingPunct="1">
              <a:defRPr sz="1200">
                <a:solidFill>
                  <a:schemeClr val="bg2"/>
                </a:solidFill>
                <a:latin typeface="Arial" charset="0"/>
              </a:defRPr>
            </a:lvl1pPr>
          </a:lstStyle>
          <a:p>
            <a:pPr>
              <a:defRPr/>
            </a:pPr>
            <a:r>
              <a:rPr lang="en-US"/>
              <a:t>ENCOM PROFILE</a:t>
            </a:r>
          </a:p>
        </p:txBody>
      </p:sp>
      <p:sp>
        <p:nvSpPr>
          <p:cNvPr id="4" name="Date Placeholder 3">
            <a:extLst>
              <a:ext uri="{FF2B5EF4-FFF2-40B4-BE49-F238E27FC236}">
                <a16:creationId xmlns:a16="http://schemas.microsoft.com/office/drawing/2014/main" id="{D0A8358A-E992-41A7-A2B5-23D848F1917D}"/>
              </a:ext>
            </a:extLst>
          </p:cNvPr>
          <p:cNvSpPr>
            <a:spLocks noGrp="1"/>
          </p:cNvSpPr>
          <p:nvPr>
            <p:ph type="dt" sz="half" idx="2"/>
          </p:nvPr>
        </p:nvSpPr>
        <p:spPr>
          <a:xfrm rot="16200000">
            <a:off x="8281988" y="1630362"/>
            <a:ext cx="2438400" cy="396875"/>
          </a:xfrm>
          <a:prstGeom prst="rect">
            <a:avLst/>
          </a:prstGeom>
        </p:spPr>
        <p:txBody>
          <a:bodyPr vert="horz" lIns="91440" tIns="45720" rIns="91440" bIns="45720" rtlCol="0" anchor="ctr"/>
          <a:lstStyle>
            <a:lvl1pPr algn="l" eaLnBrk="1" hangingPunct="1">
              <a:defRPr sz="1200">
                <a:solidFill>
                  <a:schemeClr val="bg2"/>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type="subTitle" idx="1"/>
          </p:nvPr>
        </p:nvSpPr>
        <p:spPr>
          <a:xfrm>
            <a:off x="228600" y="609600"/>
            <a:ext cx="6934200" cy="304800"/>
          </a:xfrm>
        </p:spPr>
        <p:txBody>
          <a:bodyPr>
            <a:normAutofit fontScale="85000" lnSpcReduction="20000"/>
          </a:bodyPr>
          <a:lstStyle/>
          <a:p>
            <a:pPr eaLnBrk="1" hangingPunct="1"/>
            <a:r>
              <a:rPr lang="en-US" altLang="en-US" b="1" dirty="0">
                <a:solidFill>
                  <a:schemeClr val="tx1"/>
                </a:solidFill>
                <a:latin typeface="Verdana" panose="020B0604030504040204" pitchFamily="34" charset="0"/>
              </a:rPr>
              <a:t>ABOUT US</a:t>
            </a:r>
          </a:p>
        </p:txBody>
      </p:sp>
      <p:sp>
        <p:nvSpPr>
          <p:cNvPr id="5124" name="Footer Placeholder 4"/>
          <p:cNvSpPr>
            <a:spLocks noGrp="1"/>
          </p:cNvSpPr>
          <p:nvPr>
            <p:ph type="ftr" sz="quarter" idx="11"/>
          </p:nvPr>
        </p:nvSpPr>
        <p:spPr bwMode="auto">
          <a:xfrm rot="16200000">
            <a:off x="8794750" y="3200400"/>
            <a:ext cx="149225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5125"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A6B29798-FDBB-43DC-9484-E507F3BC4491}" type="slidenum">
              <a:rPr lang="en-US" altLang="en-US" sz="1800" smtClean="0">
                <a:latin typeface="Arial" panose="020B0604020202020204" pitchFamily="34" charset="0"/>
              </a:rPr>
              <a:pPr>
                <a:spcBef>
                  <a:spcPct val="0"/>
                </a:spcBef>
                <a:buClrTx/>
                <a:buFontTx/>
                <a:buNone/>
              </a:pPr>
              <a:t>1</a:t>
            </a:fld>
            <a:endParaRPr lang="en-US" altLang="en-US" sz="1800">
              <a:latin typeface="Arial" panose="020B0604020202020204" pitchFamily="34" charset="0"/>
            </a:endParaRPr>
          </a:p>
        </p:txBody>
      </p:sp>
      <p:sp>
        <p:nvSpPr>
          <p:cNvPr id="5127" name="Rectangle 6"/>
          <p:cNvSpPr>
            <a:spLocks noChangeArrowheads="1"/>
          </p:cNvSpPr>
          <p:nvPr/>
        </p:nvSpPr>
        <p:spPr bwMode="auto">
          <a:xfrm>
            <a:off x="152400" y="1114425"/>
            <a:ext cx="883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12763">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marL="58738" algn="just">
              <a:lnSpc>
                <a:spcPct val="120000"/>
              </a:lnSpc>
              <a:spcBef>
                <a:spcPct val="0"/>
              </a:spcBef>
              <a:buClrTx/>
              <a:buFontTx/>
              <a:buNone/>
            </a:pPr>
            <a:r>
              <a:rPr lang="en-US" altLang="en-US" sz="1800" dirty="0" err="1">
                <a:latin typeface="Verdana" panose="020B0604030504040204" pitchFamily="34" charset="0"/>
              </a:rPr>
              <a:t>Encom</a:t>
            </a:r>
            <a:r>
              <a:rPr lang="en-US" altLang="en-US" sz="1800" dirty="0">
                <a:latin typeface="Verdana" panose="020B0604030504040204" pitchFamily="34" charset="0"/>
              </a:rPr>
              <a:t> Limited is a high technology indigenous company that was incorporated in Nigeria as a Limited Liability Company and provides services in the field of Engineering, Telecommunications and related discipline. The company is managed by highly qualified professional engineers, software experts and specialists with several years of experience both in Nigeria and Overseas. Through a unique  combination of skills and experience, </a:t>
            </a:r>
            <a:r>
              <a:rPr lang="en-US" altLang="en-US" sz="1800" dirty="0" err="1">
                <a:latin typeface="Verdana" panose="020B0604030504040204" pitchFamily="34" charset="0"/>
              </a:rPr>
              <a:t>Encom</a:t>
            </a:r>
            <a:r>
              <a:rPr lang="en-US" altLang="en-US" sz="1800" dirty="0">
                <a:latin typeface="Verdana" panose="020B0604030504040204" pitchFamily="34" charset="0"/>
              </a:rPr>
              <a:t> is able to offer engineering and telecommunications services ranging from consultancy to  turnkey project design, implementation and operation.</a:t>
            </a:r>
          </a:p>
          <a:p>
            <a:pPr marL="58738" algn="just">
              <a:lnSpc>
                <a:spcPct val="40000"/>
              </a:lnSpc>
              <a:spcBef>
                <a:spcPct val="0"/>
              </a:spcBef>
              <a:buClrTx/>
              <a:buFontTx/>
              <a:buNone/>
            </a:pPr>
            <a:r>
              <a:rPr lang="en-US" altLang="en-US" sz="1800" dirty="0">
                <a:latin typeface="Verdana" panose="020B0604030504040204" pitchFamily="34" charset="0"/>
              </a:rPr>
              <a:t> </a:t>
            </a:r>
          </a:p>
          <a:p>
            <a:pPr marL="58738" algn="just">
              <a:lnSpc>
                <a:spcPct val="120000"/>
              </a:lnSpc>
              <a:spcBef>
                <a:spcPct val="0"/>
              </a:spcBef>
              <a:buClrTx/>
              <a:buFontTx/>
              <a:buNone/>
            </a:pPr>
            <a:r>
              <a:rPr lang="en-US" altLang="en-US" sz="1800" dirty="0" err="1">
                <a:latin typeface="Verdana" panose="020B0604030504040204" pitchFamily="34" charset="0"/>
              </a:rPr>
              <a:t>Encom</a:t>
            </a:r>
            <a:r>
              <a:rPr lang="en-US" altLang="en-US" sz="1800" dirty="0">
                <a:latin typeface="Verdana" panose="020B0604030504040204" pitchFamily="34" charset="0"/>
              </a:rPr>
              <a:t> has access to the specialized skills of leading experts in telecommunications and engineering in several countries to enhance its capabilities and  to supplement its resources as may be required.</a:t>
            </a:r>
          </a:p>
          <a:p>
            <a:pPr algn="just">
              <a:lnSpc>
                <a:spcPct val="120000"/>
              </a:lnSpc>
              <a:spcBef>
                <a:spcPct val="0"/>
              </a:spcBef>
              <a:buClrTx/>
              <a:buFontTx/>
              <a:buNone/>
            </a:pPr>
            <a:endParaRPr lang="en-US" altLang="en-US" sz="1800" dirty="0">
              <a:latin typeface="Verdana" panose="020B060403050404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14340"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324E98F6-139C-4D54-9F71-2AEC1939C10B}" type="slidenum">
              <a:rPr lang="en-US" altLang="en-US" sz="1800" smtClean="0">
                <a:latin typeface="Arial" panose="020B0604020202020204" pitchFamily="34" charset="0"/>
              </a:rPr>
              <a:pPr>
                <a:spcBef>
                  <a:spcPct val="0"/>
                </a:spcBef>
                <a:buClrTx/>
                <a:buFontTx/>
                <a:buNone/>
              </a:pPr>
              <a:t>10</a:t>
            </a:fld>
            <a:endParaRPr lang="en-US" altLang="en-US" sz="1800">
              <a:latin typeface="Arial" panose="020B0604020202020204" pitchFamily="34" charset="0"/>
            </a:endParaRPr>
          </a:p>
        </p:txBody>
      </p:sp>
      <p:sp>
        <p:nvSpPr>
          <p:cNvPr id="14342" name="Rectangle 9"/>
          <p:cNvSpPr>
            <a:spLocks noChangeArrowheads="1"/>
          </p:cNvSpPr>
          <p:nvPr/>
        </p:nvSpPr>
        <p:spPr bwMode="auto">
          <a:xfrm>
            <a:off x="152400" y="439239"/>
            <a:ext cx="8610600" cy="154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914400" indent="-7493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a:lnSpc>
                <a:spcPct val="150000"/>
              </a:lnSpc>
              <a:spcBef>
                <a:spcPct val="0"/>
              </a:spcBef>
              <a:buClrTx/>
              <a:buFontTx/>
              <a:buNone/>
            </a:pPr>
            <a:r>
              <a:rPr lang="en-US" altLang="en-US" sz="1600" b="1" dirty="0">
                <a:latin typeface="Verdana" panose="020B0604030504040204" pitchFamily="34" charset="0"/>
              </a:rPr>
              <a:t>SOFTWARE DEVELOPMENT AND DEPLOYMENT</a:t>
            </a:r>
          </a:p>
          <a:p>
            <a:pPr algn="just">
              <a:lnSpc>
                <a:spcPct val="70000"/>
              </a:lnSpc>
              <a:spcBef>
                <a:spcPct val="0"/>
              </a:spcBef>
              <a:buClrTx/>
              <a:buFontTx/>
              <a:buNone/>
            </a:pPr>
            <a:r>
              <a:rPr lang="en-US" altLang="en-US" sz="1600" dirty="0">
                <a:latin typeface="Verdana" panose="020B0604030504040204" pitchFamily="34" charset="0"/>
              </a:rPr>
              <a:t>	</a:t>
            </a:r>
          </a:p>
          <a:p>
            <a:pPr marL="166688" indent="-1588" algn="just">
              <a:spcBef>
                <a:spcPct val="0"/>
              </a:spcBef>
              <a:buClrTx/>
              <a:buFontTx/>
              <a:buNone/>
            </a:pPr>
            <a:r>
              <a:rPr lang="en-US" altLang="en-US" sz="1600" dirty="0">
                <a:latin typeface="Verdana" panose="020B0604030504040204" pitchFamily="34" charset="0"/>
              </a:rPr>
              <a:t>	We design and deploy Enterprise Resource Planning Software (</a:t>
            </a:r>
            <a:r>
              <a:rPr lang="en-US" altLang="en-US" sz="1600" dirty="0" err="1">
                <a:latin typeface="Verdana" panose="020B0604030504040204" pitchFamily="34" charset="0"/>
              </a:rPr>
              <a:t>iPayMate</a:t>
            </a:r>
            <a:r>
              <a:rPr lang="en-US" altLang="en-US" sz="1600" baseline="30000" dirty="0" err="1">
                <a:latin typeface="Verdana" panose="020B0604030504040204" pitchFamily="34" charset="0"/>
              </a:rPr>
              <a:t>TM</a:t>
            </a:r>
            <a:r>
              <a:rPr lang="en-US" altLang="en-US" sz="1600" dirty="0">
                <a:latin typeface="Verdana" panose="020B0604030504040204" pitchFamily="34" charset="0"/>
              </a:rPr>
              <a:t>)</a:t>
            </a:r>
            <a:r>
              <a:rPr lang="en-US" altLang="en-US" sz="1600" baseline="30000" dirty="0">
                <a:latin typeface="Verdana" panose="020B0604030504040204" pitchFamily="34" charset="0"/>
              </a:rPr>
              <a:t> </a:t>
            </a:r>
            <a:r>
              <a:rPr lang="en-US" altLang="en-US" sz="1600" dirty="0">
                <a:latin typeface="Verdana" panose="020B0604030504040204" pitchFamily="34" charset="0"/>
              </a:rPr>
              <a:t>for automation of clients operations.</a:t>
            </a:r>
          </a:p>
          <a:p>
            <a:pPr marL="166688" indent="-1588" algn="just">
              <a:spcBef>
                <a:spcPct val="0"/>
              </a:spcBef>
              <a:buClrTx/>
              <a:buFontTx/>
              <a:buNone/>
            </a:pPr>
            <a:endParaRPr lang="en-US" altLang="en-US" sz="900" dirty="0">
              <a:latin typeface="Verdana" panose="020B0604030504040204" pitchFamily="34" charset="0"/>
            </a:endParaRPr>
          </a:p>
          <a:p>
            <a:pPr marL="166688" indent="-1588" algn="just">
              <a:spcBef>
                <a:spcPct val="0"/>
              </a:spcBef>
              <a:buClrTx/>
              <a:buFontTx/>
              <a:buNone/>
            </a:pPr>
            <a:r>
              <a:rPr lang="en-US" altLang="en-US" sz="1600" dirty="0">
                <a:latin typeface="Verdana" panose="020B0604030504040204" pitchFamily="34" charset="0"/>
              </a:rPr>
              <a:t>Depending on customer requirements, the following can be automated	</a:t>
            </a:r>
          </a:p>
        </p:txBody>
      </p:sp>
      <p:sp>
        <p:nvSpPr>
          <p:cNvPr id="14343" name="Rectangle 10"/>
          <p:cNvSpPr>
            <a:spLocks noChangeArrowheads="1"/>
          </p:cNvSpPr>
          <p:nvPr/>
        </p:nvSpPr>
        <p:spPr bwMode="auto">
          <a:xfrm>
            <a:off x="304800" y="1949108"/>
            <a:ext cx="4572000" cy="147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5000"/>
              </a:lnSpc>
              <a:spcBef>
                <a:spcPct val="0"/>
              </a:spcBef>
              <a:buClrTx/>
              <a:buFont typeface="Wingdings" panose="05000000000000000000" pitchFamily="2" charset="2"/>
              <a:buChar char="q"/>
            </a:pPr>
            <a:r>
              <a:rPr lang="en-US" altLang="en-US" sz="1600" dirty="0">
                <a:latin typeface="Verdana" panose="020B0604030504040204" pitchFamily="34" charset="0"/>
              </a:rPr>
              <a:t>    Human Resources </a:t>
            </a:r>
          </a:p>
          <a:p>
            <a:pPr eaLnBrk="1" hangingPunct="1">
              <a:lnSpc>
                <a:spcPct val="115000"/>
              </a:lnSpc>
              <a:spcBef>
                <a:spcPct val="0"/>
              </a:spcBef>
              <a:buClrTx/>
              <a:buFont typeface="Wingdings" panose="05000000000000000000" pitchFamily="2" charset="2"/>
              <a:buChar char="q"/>
            </a:pPr>
            <a:r>
              <a:rPr lang="en-US" altLang="en-US" sz="1600" dirty="0">
                <a:latin typeface="Verdana" panose="020B0604030504040204" pitchFamily="34" charset="0"/>
              </a:rPr>
              <a:t>    Finance and Accounts</a:t>
            </a:r>
          </a:p>
          <a:p>
            <a:pPr eaLnBrk="1" hangingPunct="1">
              <a:lnSpc>
                <a:spcPct val="115000"/>
              </a:lnSpc>
              <a:spcBef>
                <a:spcPct val="0"/>
              </a:spcBef>
              <a:buClrTx/>
              <a:buFont typeface="Wingdings" panose="05000000000000000000" pitchFamily="2" charset="2"/>
              <a:buChar char="q"/>
            </a:pPr>
            <a:r>
              <a:rPr lang="en-US" altLang="en-US" sz="1600" dirty="0">
                <a:latin typeface="Verdana" panose="020B0604030504040204" pitchFamily="34" charset="0"/>
              </a:rPr>
              <a:t>    Registry and Records </a:t>
            </a:r>
          </a:p>
          <a:p>
            <a:pPr eaLnBrk="1" hangingPunct="1">
              <a:lnSpc>
                <a:spcPct val="115000"/>
              </a:lnSpc>
              <a:spcBef>
                <a:spcPct val="0"/>
              </a:spcBef>
              <a:buClrTx/>
              <a:buFont typeface="Wingdings" panose="05000000000000000000" pitchFamily="2" charset="2"/>
              <a:buChar char="q"/>
            </a:pPr>
            <a:r>
              <a:rPr lang="en-US" altLang="en-US" sz="1600" dirty="0">
                <a:latin typeface="Verdana" panose="020B0604030504040204" pitchFamily="34" charset="0"/>
              </a:rPr>
              <a:t>    Training</a:t>
            </a:r>
          </a:p>
          <a:p>
            <a:pPr eaLnBrk="1" hangingPunct="1">
              <a:lnSpc>
                <a:spcPct val="115000"/>
              </a:lnSpc>
              <a:spcBef>
                <a:spcPct val="0"/>
              </a:spcBef>
              <a:buClrTx/>
              <a:buFont typeface="Wingdings" panose="05000000000000000000" pitchFamily="2" charset="2"/>
              <a:buNone/>
            </a:pPr>
            <a:endParaRPr lang="en-US" altLang="en-US" sz="1600" dirty="0">
              <a:latin typeface="Verdana" panose="020B0604030504040204" pitchFamily="34" charset="0"/>
            </a:endParaRPr>
          </a:p>
        </p:txBody>
      </p:sp>
      <p:pic>
        <p:nvPicPr>
          <p:cNvPr id="7" name="Google Shape;100;p18">
            <a:extLst>
              <a:ext uri="{FF2B5EF4-FFF2-40B4-BE49-F238E27FC236}">
                <a16:creationId xmlns:a16="http://schemas.microsoft.com/office/drawing/2014/main" id="{1E684175-4F96-46EE-AD5D-060A1546CA2D}"/>
              </a:ext>
            </a:extLst>
          </p:cNvPr>
          <p:cNvPicPr preferRelativeResize="0"/>
          <p:nvPr/>
        </p:nvPicPr>
        <p:blipFill>
          <a:blip r:embed="rId3">
            <a:alphaModFix/>
          </a:blip>
          <a:stretch>
            <a:fillRect/>
          </a:stretch>
        </p:blipFill>
        <p:spPr>
          <a:xfrm>
            <a:off x="3476176" y="2112000"/>
            <a:ext cx="4572000" cy="4238949"/>
          </a:xfrm>
          <a:prstGeom prst="rect">
            <a:avLst/>
          </a:prstGeom>
          <a:noFill/>
          <a:ln w="19050" cap="flat" cmpd="sng">
            <a:solidFill>
              <a:schemeClr val="dk2"/>
            </a:solidFill>
            <a:prstDash val="solid"/>
            <a:round/>
            <a:headEnd type="none" w="sm" len="sm"/>
            <a:tailEnd type="none" w="sm" len="sm"/>
          </a:ln>
        </p:spPr>
      </p:pic>
      <p:sp>
        <p:nvSpPr>
          <p:cNvPr id="10" name="Rectangle 2">
            <a:extLst>
              <a:ext uri="{FF2B5EF4-FFF2-40B4-BE49-F238E27FC236}">
                <a16:creationId xmlns:a16="http://schemas.microsoft.com/office/drawing/2014/main" id="{A5955951-147C-40D5-8EDF-2950463B5030}"/>
              </a:ext>
            </a:extLst>
          </p:cNvPr>
          <p:cNvSpPr txBox="1">
            <a:spLocks noChangeArrowheads="1"/>
          </p:cNvSpPr>
          <p:nvPr/>
        </p:nvSpPr>
        <p:spPr>
          <a:xfrm>
            <a:off x="152400" y="76200"/>
            <a:ext cx="3429000" cy="4572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1600" b="1">
                <a:latin typeface="Verdana" pitchFamily="34" charset="0"/>
              </a:rPr>
              <a:t> </a:t>
            </a:r>
            <a:r>
              <a:rPr lang="en-US" sz="1800" b="1">
                <a:solidFill>
                  <a:srgbClr val="990099"/>
                </a:solidFill>
                <a:latin typeface="Verdana" pitchFamily="34" charset="0"/>
              </a:rPr>
              <a:t>PRODUCTS AND SERVICES</a:t>
            </a:r>
            <a:endParaRPr lang="en-US" sz="1800" b="1" dirty="0">
              <a:solidFill>
                <a:srgbClr val="990099"/>
              </a:solidFill>
              <a:latin typeface="Verdana" pitchFamily="34" charset="0"/>
            </a:endParaRPr>
          </a:p>
        </p:txBody>
      </p:sp>
    </p:spTree>
    <p:extLst>
      <p:ext uri="{BB962C8B-B14F-4D97-AF65-F5344CB8AC3E}">
        <p14:creationId xmlns:p14="http://schemas.microsoft.com/office/powerpoint/2010/main" val="24745215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bwMode="auto">
          <a:xfrm rot="16200000">
            <a:off x="8680451" y="3429000"/>
            <a:ext cx="15303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15364"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78E3D691-651A-4C1E-9069-E0AA85E9EA8D}" type="slidenum">
              <a:rPr lang="en-US" altLang="en-US" sz="1800" smtClean="0">
                <a:latin typeface="Arial" panose="020B0604020202020204" pitchFamily="34" charset="0"/>
              </a:rPr>
              <a:pPr>
                <a:spcBef>
                  <a:spcPct val="0"/>
                </a:spcBef>
                <a:buClrTx/>
                <a:buFontTx/>
                <a:buNone/>
              </a:pPr>
              <a:t>11</a:t>
            </a:fld>
            <a:endParaRPr lang="en-US" altLang="en-US" sz="1800">
              <a:latin typeface="Arial" panose="020B0604020202020204" pitchFamily="34" charset="0"/>
            </a:endParaRPr>
          </a:p>
        </p:txBody>
      </p:sp>
      <p:sp>
        <p:nvSpPr>
          <p:cNvPr id="10247" name="Rectangle 13">
            <a:extLst>
              <a:ext uri="{FF2B5EF4-FFF2-40B4-BE49-F238E27FC236}">
                <a16:creationId xmlns:a16="http://schemas.microsoft.com/office/drawing/2014/main" id="{F4654BF8-AAD3-48E5-AFAC-D2D7DE390257}"/>
              </a:ext>
            </a:extLst>
          </p:cNvPr>
          <p:cNvSpPr>
            <a:spLocks noChangeArrowheads="1"/>
          </p:cNvSpPr>
          <p:nvPr/>
        </p:nvSpPr>
        <p:spPr bwMode="auto">
          <a:xfrm>
            <a:off x="76200" y="457200"/>
            <a:ext cx="6934200" cy="411908"/>
          </a:xfrm>
          <a:prstGeom prst="rect">
            <a:avLst/>
          </a:prstGeom>
          <a:noFill/>
          <a:ln w="9525">
            <a:noFill/>
            <a:miter lim="800000"/>
            <a:headEnd/>
            <a:tailEnd/>
          </a:ln>
        </p:spPr>
        <p:txBody>
          <a:bodyPr wrap="square" anchor="ctr">
            <a:spAutoFit/>
          </a:bodyPr>
          <a:lstStyle/>
          <a:p>
            <a:pPr marL="512763" indent="-347663" algn="just">
              <a:lnSpc>
                <a:spcPct val="150000"/>
              </a:lnSpc>
              <a:defRPr/>
            </a:pPr>
            <a:r>
              <a:rPr lang="en-US" sz="1600" b="1" dirty="0">
                <a:latin typeface="Verdana" pitchFamily="34" charset="0"/>
              </a:rPr>
              <a:t>TURN-KEY TELECOMMUNICATION STATION DEPLOYMENT</a:t>
            </a:r>
            <a:endParaRPr lang="en-US" sz="1600" dirty="0">
              <a:latin typeface="Verdana" pitchFamily="34" charset="0"/>
            </a:endParaRPr>
          </a:p>
        </p:txBody>
      </p:sp>
      <p:sp>
        <p:nvSpPr>
          <p:cNvPr id="12296" name="Rectangle 14">
            <a:extLst>
              <a:ext uri="{FF2B5EF4-FFF2-40B4-BE49-F238E27FC236}">
                <a16:creationId xmlns:a16="http://schemas.microsoft.com/office/drawing/2014/main" id="{2FB8DBD9-0E21-4841-A72A-EE577E503DC7}"/>
              </a:ext>
            </a:extLst>
          </p:cNvPr>
          <p:cNvSpPr>
            <a:spLocks noChangeArrowheads="1"/>
          </p:cNvSpPr>
          <p:nvPr/>
        </p:nvSpPr>
        <p:spPr bwMode="auto">
          <a:xfrm>
            <a:off x="152400" y="914400"/>
            <a:ext cx="51816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38125" indent="-238125" algn="just" eaLnBrk="1" hangingPunct="1">
              <a:lnSpc>
                <a:spcPct val="110000"/>
              </a:lnSpc>
              <a:buFont typeface="Wingdings" pitchFamily="2" charset="2"/>
              <a:buChar char="q"/>
              <a:tabLst>
                <a:tab pos="401638" algn="l"/>
              </a:tabLst>
              <a:defRPr/>
            </a:pPr>
            <a:r>
              <a:rPr lang="en-US" sz="1600" dirty="0">
                <a:latin typeface="Verdana" pitchFamily="34" charset="0"/>
              </a:rPr>
              <a:t>  Site Construction</a:t>
            </a:r>
          </a:p>
          <a:p>
            <a:pPr marL="238125" indent="-238125" algn="just" eaLnBrk="1" hangingPunct="1">
              <a:lnSpc>
                <a:spcPct val="110000"/>
              </a:lnSpc>
              <a:buFont typeface="Wingdings" pitchFamily="2" charset="2"/>
              <a:buChar char="q"/>
              <a:tabLst>
                <a:tab pos="401638" algn="l"/>
              </a:tabLst>
              <a:defRPr/>
            </a:pPr>
            <a:r>
              <a:rPr lang="en-US" sz="1600" dirty="0">
                <a:latin typeface="Verdana" pitchFamily="34" charset="0"/>
              </a:rPr>
              <a:t>  Site Access and Security</a:t>
            </a:r>
          </a:p>
          <a:p>
            <a:pPr marL="238125" indent="-238125" algn="just" eaLnBrk="1" hangingPunct="1">
              <a:lnSpc>
                <a:spcPct val="110000"/>
              </a:lnSpc>
              <a:buFont typeface="Wingdings" pitchFamily="2" charset="2"/>
              <a:buChar char="q"/>
              <a:tabLst>
                <a:tab pos="401638" algn="l"/>
              </a:tabLst>
              <a:defRPr/>
            </a:pPr>
            <a:r>
              <a:rPr lang="en-US" sz="1600" dirty="0">
                <a:latin typeface="Verdana" pitchFamily="34" charset="0"/>
              </a:rPr>
              <a:t>  Site Power (Transformer, Generator, </a:t>
            </a:r>
            <a:r>
              <a:rPr lang="en-US" sz="1600" dirty="0" err="1">
                <a:latin typeface="Verdana" pitchFamily="34" charset="0"/>
              </a:rPr>
              <a:t>etc</a:t>
            </a:r>
            <a:r>
              <a:rPr lang="en-US" sz="1600" dirty="0">
                <a:latin typeface="Verdana" pitchFamily="34" charset="0"/>
              </a:rPr>
              <a:t>)</a:t>
            </a:r>
          </a:p>
          <a:p>
            <a:pPr marL="238125" indent="-238125" algn="just" eaLnBrk="1" hangingPunct="1">
              <a:lnSpc>
                <a:spcPct val="110000"/>
              </a:lnSpc>
              <a:buFont typeface="Wingdings" pitchFamily="2" charset="2"/>
              <a:buChar char="q"/>
              <a:tabLst>
                <a:tab pos="401638" algn="l"/>
              </a:tabLst>
              <a:defRPr/>
            </a:pPr>
            <a:r>
              <a:rPr lang="en-US" sz="1600" dirty="0">
                <a:latin typeface="Verdana" pitchFamily="34" charset="0"/>
              </a:rPr>
              <a:t>  Power Protection and backup systems </a:t>
            </a:r>
          </a:p>
          <a:p>
            <a:pPr algn="just" eaLnBrk="1" hangingPunct="1">
              <a:lnSpc>
                <a:spcPct val="110000"/>
              </a:lnSpc>
              <a:tabLst>
                <a:tab pos="401638" algn="l"/>
              </a:tabLst>
              <a:defRPr/>
            </a:pPr>
            <a:r>
              <a:rPr lang="en-US" sz="1600" dirty="0">
                <a:latin typeface="Verdana" pitchFamily="34" charset="0"/>
              </a:rPr>
              <a:t>     (AVR, UPS, Rectifier, Inverter, Battery bank,</a:t>
            </a:r>
          </a:p>
          <a:p>
            <a:pPr algn="just" eaLnBrk="1" hangingPunct="1">
              <a:lnSpc>
                <a:spcPct val="110000"/>
              </a:lnSpc>
              <a:tabLst>
                <a:tab pos="401638" algn="l"/>
              </a:tabLst>
              <a:defRPr/>
            </a:pPr>
            <a:r>
              <a:rPr lang="en-US" sz="1600" dirty="0">
                <a:latin typeface="Verdana" pitchFamily="34" charset="0"/>
              </a:rPr>
              <a:t>     Solar system)</a:t>
            </a:r>
          </a:p>
          <a:p>
            <a:pPr marL="238125" indent="-238125" algn="just" eaLnBrk="1" hangingPunct="1">
              <a:lnSpc>
                <a:spcPct val="110000"/>
              </a:lnSpc>
              <a:buFont typeface="Wingdings" pitchFamily="2" charset="2"/>
              <a:buChar char="q"/>
              <a:tabLst>
                <a:tab pos="401638" algn="l"/>
              </a:tabLst>
              <a:defRPr/>
            </a:pPr>
            <a:r>
              <a:rPr lang="en-US" sz="1600" dirty="0">
                <a:latin typeface="Verdana" pitchFamily="34" charset="0"/>
              </a:rPr>
              <a:t>  Tower/Mast erection and protection </a:t>
            </a:r>
          </a:p>
          <a:p>
            <a:pPr algn="just" eaLnBrk="1" hangingPunct="1">
              <a:lnSpc>
                <a:spcPct val="110000"/>
              </a:lnSpc>
              <a:tabLst>
                <a:tab pos="401638" algn="l"/>
              </a:tabLst>
              <a:defRPr/>
            </a:pPr>
            <a:r>
              <a:rPr lang="en-US" sz="1600" dirty="0">
                <a:latin typeface="Verdana" pitchFamily="34" charset="0"/>
              </a:rPr>
              <a:t>      (Thunder arrester, Aviation Light)</a:t>
            </a:r>
          </a:p>
          <a:p>
            <a:pPr marL="238125" indent="-238125" algn="just" eaLnBrk="1" hangingPunct="1">
              <a:lnSpc>
                <a:spcPct val="110000"/>
              </a:lnSpc>
              <a:buFont typeface="Wingdings" pitchFamily="2" charset="2"/>
              <a:buChar char="q"/>
              <a:tabLst>
                <a:tab pos="401638" algn="l"/>
              </a:tabLst>
              <a:defRPr/>
            </a:pPr>
            <a:r>
              <a:rPr lang="en-US" sz="1600" dirty="0">
                <a:latin typeface="Verdana" pitchFamily="34" charset="0"/>
              </a:rPr>
              <a:t>  RF system (link engineering and equipment </a:t>
            </a:r>
          </a:p>
          <a:p>
            <a:pPr algn="just" eaLnBrk="1" hangingPunct="1">
              <a:lnSpc>
                <a:spcPct val="110000"/>
              </a:lnSpc>
              <a:tabLst>
                <a:tab pos="401638" algn="l"/>
              </a:tabLst>
              <a:defRPr/>
            </a:pPr>
            <a:r>
              <a:rPr lang="en-US" sz="1600" dirty="0">
                <a:latin typeface="Verdana" pitchFamily="34" charset="0"/>
              </a:rPr>
              <a:t>     installation)</a:t>
            </a:r>
          </a:p>
          <a:p>
            <a:pPr marL="238125" indent="-238125" algn="just" eaLnBrk="1" hangingPunct="1">
              <a:lnSpc>
                <a:spcPct val="110000"/>
              </a:lnSpc>
              <a:buFont typeface="Wingdings" pitchFamily="2" charset="2"/>
              <a:buChar char="q"/>
              <a:tabLst>
                <a:tab pos="401638" algn="l"/>
              </a:tabLst>
              <a:defRPr/>
            </a:pPr>
            <a:r>
              <a:rPr lang="en-US" sz="1600" dirty="0">
                <a:latin typeface="Verdana" pitchFamily="34" charset="0"/>
              </a:rPr>
              <a:t>  Premises/Equipment/Tower/Mast </a:t>
            </a:r>
            <a:r>
              <a:rPr lang="en-US" sz="1600" dirty="0" err="1">
                <a:latin typeface="Verdana" pitchFamily="34" charset="0"/>
              </a:rPr>
              <a:t>earthing</a:t>
            </a:r>
            <a:endParaRPr lang="en-US" sz="1600" dirty="0">
              <a:latin typeface="Verdana" pitchFamily="34" charset="0"/>
            </a:endParaRPr>
          </a:p>
          <a:p>
            <a:pPr marL="238125" indent="-238125" algn="just" eaLnBrk="1" hangingPunct="1">
              <a:lnSpc>
                <a:spcPct val="110000"/>
              </a:lnSpc>
              <a:buFont typeface="Wingdings" pitchFamily="2" charset="2"/>
              <a:buChar char="q"/>
              <a:tabLst>
                <a:tab pos="401638" algn="l"/>
              </a:tabLst>
              <a:defRPr/>
            </a:pPr>
            <a:r>
              <a:rPr lang="en-US" sz="1600" dirty="0">
                <a:latin typeface="Verdana" pitchFamily="34" charset="0"/>
              </a:rPr>
              <a:t>  Equipment shelter deployment</a:t>
            </a:r>
          </a:p>
          <a:p>
            <a:pPr marL="238125" indent="-238125" algn="just" eaLnBrk="1" hangingPunct="1">
              <a:lnSpc>
                <a:spcPct val="110000"/>
              </a:lnSpc>
              <a:buFont typeface="Wingdings" pitchFamily="2" charset="2"/>
              <a:buChar char="q"/>
              <a:tabLst>
                <a:tab pos="401638" algn="l"/>
              </a:tabLst>
              <a:defRPr/>
            </a:pPr>
            <a:r>
              <a:rPr lang="en-US" sz="1600" dirty="0">
                <a:latin typeface="Verdana" pitchFamily="34" charset="0"/>
              </a:rPr>
              <a:t>  Site maintenance</a:t>
            </a:r>
          </a:p>
        </p:txBody>
      </p:sp>
      <p:pic>
        <p:nvPicPr>
          <p:cNvPr id="1536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066800"/>
            <a:ext cx="251777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352800"/>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a:extLst>
              <a:ext uri="{FF2B5EF4-FFF2-40B4-BE49-F238E27FC236}">
                <a16:creationId xmlns:a16="http://schemas.microsoft.com/office/drawing/2014/main" id="{097FE4E8-D112-4573-A6B3-86E6191A9F72}"/>
              </a:ext>
            </a:extLst>
          </p:cNvPr>
          <p:cNvSpPr txBox="1">
            <a:spLocks noChangeArrowheads="1"/>
          </p:cNvSpPr>
          <p:nvPr/>
        </p:nvSpPr>
        <p:spPr>
          <a:xfrm>
            <a:off x="152400" y="76200"/>
            <a:ext cx="3429000" cy="4572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1600" b="1">
                <a:latin typeface="Verdana" pitchFamily="34" charset="0"/>
              </a:rPr>
              <a:t> </a:t>
            </a:r>
            <a:r>
              <a:rPr lang="en-US" sz="1800" b="1">
                <a:solidFill>
                  <a:srgbClr val="990099"/>
                </a:solidFill>
                <a:latin typeface="Verdana" pitchFamily="34" charset="0"/>
              </a:rPr>
              <a:t>PRODUCTS AND SERVICES</a:t>
            </a:r>
            <a:endParaRPr lang="en-US" sz="1800" b="1" dirty="0">
              <a:solidFill>
                <a:srgbClr val="990099"/>
              </a:solidFill>
              <a:latin typeface="Verdana"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16388"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2DFC5F64-E8B2-40C7-8D14-2E326E4FBD72}" type="slidenum">
              <a:rPr lang="en-US" altLang="en-US" sz="1800" smtClean="0">
                <a:latin typeface="Arial" panose="020B0604020202020204" pitchFamily="34" charset="0"/>
              </a:rPr>
              <a:pPr>
                <a:spcBef>
                  <a:spcPct val="0"/>
                </a:spcBef>
                <a:buClrTx/>
                <a:buFontTx/>
                <a:buNone/>
              </a:pPr>
              <a:t>12</a:t>
            </a:fld>
            <a:endParaRPr lang="en-US" altLang="en-US" sz="1800">
              <a:latin typeface="Arial" panose="020B0604020202020204" pitchFamily="34" charset="0"/>
            </a:endParaRPr>
          </a:p>
        </p:txBody>
      </p:sp>
      <p:sp>
        <p:nvSpPr>
          <p:cNvPr id="13319" name="Rectangle 11">
            <a:extLst>
              <a:ext uri="{FF2B5EF4-FFF2-40B4-BE49-F238E27FC236}">
                <a16:creationId xmlns:a16="http://schemas.microsoft.com/office/drawing/2014/main" id="{8B20BE54-B6C1-493A-8C12-762C0145DFD4}"/>
              </a:ext>
            </a:extLst>
          </p:cNvPr>
          <p:cNvSpPr>
            <a:spLocks noChangeArrowheads="1"/>
          </p:cNvSpPr>
          <p:nvPr/>
        </p:nvSpPr>
        <p:spPr bwMode="auto">
          <a:xfrm>
            <a:off x="-76200" y="533400"/>
            <a:ext cx="906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796925" indent="-630238" algn="just">
              <a:lnSpc>
                <a:spcPct val="150000"/>
              </a:lnSpc>
              <a:tabLst>
                <a:tab pos="238125" algn="l"/>
              </a:tabLst>
              <a:defRPr/>
            </a:pPr>
            <a:r>
              <a:rPr lang="en-US" sz="1600" b="1" dirty="0">
                <a:latin typeface="Verdana" pitchFamily="34" charset="0"/>
              </a:rPr>
              <a:t>MULTI-SERVICE PROVISIONING SYSTEMS  </a:t>
            </a:r>
          </a:p>
          <a:p>
            <a:pPr marL="512763" indent="-347663" algn="just">
              <a:tabLst>
                <a:tab pos="238125" algn="l"/>
              </a:tabLst>
              <a:defRPr/>
            </a:pPr>
            <a:endParaRPr lang="en-US" sz="1600" b="1" dirty="0">
              <a:latin typeface="Verdana" pitchFamily="34" charset="0"/>
            </a:endParaRPr>
          </a:p>
        </p:txBody>
      </p:sp>
      <p:sp>
        <p:nvSpPr>
          <p:cNvPr id="3" name="Rectangle 2">
            <a:extLst>
              <a:ext uri="{FF2B5EF4-FFF2-40B4-BE49-F238E27FC236}">
                <a16:creationId xmlns:a16="http://schemas.microsoft.com/office/drawing/2014/main" id="{FF92F4E1-BD6C-47DB-80C3-479CF56F17B5}"/>
              </a:ext>
            </a:extLst>
          </p:cNvPr>
          <p:cNvSpPr/>
          <p:nvPr/>
        </p:nvSpPr>
        <p:spPr>
          <a:xfrm>
            <a:off x="76200" y="990600"/>
            <a:ext cx="7986156" cy="4655121"/>
          </a:xfrm>
          <a:prstGeom prst="rect">
            <a:avLst/>
          </a:prstGeom>
        </p:spPr>
        <p:txBody>
          <a:bodyPr wrap="square">
            <a:spAutoFit/>
          </a:bodyPr>
          <a:lstStyle/>
          <a:p>
            <a:pPr algn="just" eaLnBrk="1" hangingPunct="1">
              <a:defRPr/>
            </a:pPr>
            <a:r>
              <a:rPr lang="en-US" dirty="0">
                <a:latin typeface="Arial" charset="0"/>
              </a:rPr>
              <a:t>Service rendering includes SDH,PDH, SONET, DWDM for enterprise and service providers, etc.</a:t>
            </a:r>
          </a:p>
          <a:p>
            <a:pPr algn="just" eaLnBrk="1" hangingPunct="1">
              <a:defRPr/>
            </a:pPr>
            <a:endParaRPr lang="en-US" sz="1050" dirty="0">
              <a:latin typeface="Arial" charset="0"/>
            </a:endParaRPr>
          </a:p>
          <a:p>
            <a:pPr eaLnBrk="1" hangingPunct="1">
              <a:defRPr/>
            </a:pPr>
            <a:r>
              <a:rPr lang="en-US" dirty="0">
                <a:latin typeface="Arial" charset="0"/>
              </a:rPr>
              <a:t>Deployment activities include:</a:t>
            </a:r>
          </a:p>
          <a:p>
            <a:pPr eaLnBrk="1" hangingPunct="1">
              <a:defRPr/>
            </a:pPr>
            <a:endParaRPr lang="en-US" sz="1100" dirty="0">
              <a:latin typeface="Arial" charset="0"/>
            </a:endParaRPr>
          </a:p>
          <a:p>
            <a:pPr marL="285750" indent="-285750" eaLnBrk="1" hangingPunct="1">
              <a:spcBef>
                <a:spcPts val="600"/>
              </a:spcBef>
              <a:spcAft>
                <a:spcPts val="1200"/>
              </a:spcAft>
              <a:buFont typeface="Wingdings" pitchFamily="2" charset="2"/>
              <a:buChar char="Ø"/>
              <a:defRPr/>
            </a:pPr>
            <a:r>
              <a:rPr lang="en-US" dirty="0">
                <a:latin typeface="Arial" charset="0"/>
              </a:rPr>
              <a:t> Procurement</a:t>
            </a:r>
          </a:p>
          <a:p>
            <a:pPr marL="285750" indent="-285750" eaLnBrk="1" hangingPunct="1">
              <a:spcBef>
                <a:spcPts val="600"/>
              </a:spcBef>
              <a:spcAft>
                <a:spcPts val="1200"/>
              </a:spcAft>
              <a:buFont typeface="Wingdings" pitchFamily="2" charset="2"/>
              <a:buChar char="Ø"/>
              <a:defRPr/>
            </a:pPr>
            <a:r>
              <a:rPr lang="en-US" dirty="0">
                <a:latin typeface="Arial" charset="0"/>
              </a:rPr>
              <a:t> Site Survey</a:t>
            </a:r>
          </a:p>
          <a:p>
            <a:pPr marL="285750" indent="-285750" eaLnBrk="1" hangingPunct="1">
              <a:spcBef>
                <a:spcPts val="600"/>
              </a:spcBef>
              <a:spcAft>
                <a:spcPts val="1200"/>
              </a:spcAft>
              <a:buFont typeface="Wingdings" pitchFamily="2" charset="2"/>
              <a:buChar char="Ø"/>
              <a:defRPr/>
            </a:pPr>
            <a:r>
              <a:rPr lang="en-US" dirty="0">
                <a:latin typeface="Arial" charset="0"/>
              </a:rPr>
              <a:t> Network Design</a:t>
            </a:r>
          </a:p>
          <a:p>
            <a:pPr marL="285750" indent="-285750" eaLnBrk="1" hangingPunct="1">
              <a:spcBef>
                <a:spcPts val="600"/>
              </a:spcBef>
              <a:spcAft>
                <a:spcPts val="1200"/>
              </a:spcAft>
              <a:buFont typeface="Wingdings" pitchFamily="2" charset="2"/>
              <a:buChar char="Ø"/>
              <a:defRPr/>
            </a:pPr>
            <a:r>
              <a:rPr lang="en-US" dirty="0">
                <a:latin typeface="Arial" charset="0"/>
              </a:rPr>
              <a:t> Installation and Configuration</a:t>
            </a:r>
          </a:p>
          <a:p>
            <a:pPr marL="285750" indent="-285750" eaLnBrk="1" hangingPunct="1">
              <a:spcBef>
                <a:spcPts val="600"/>
              </a:spcBef>
              <a:spcAft>
                <a:spcPts val="1200"/>
              </a:spcAft>
              <a:buFont typeface="Wingdings" pitchFamily="2" charset="2"/>
              <a:buChar char="Ø"/>
              <a:defRPr/>
            </a:pPr>
            <a:r>
              <a:rPr lang="en-US" dirty="0">
                <a:latin typeface="Arial" charset="0"/>
              </a:rPr>
              <a:t> Testing and commissioning</a:t>
            </a:r>
          </a:p>
          <a:p>
            <a:pPr marL="285750" indent="-285750" eaLnBrk="1" hangingPunct="1">
              <a:spcBef>
                <a:spcPts val="600"/>
              </a:spcBef>
              <a:spcAft>
                <a:spcPts val="1200"/>
              </a:spcAft>
              <a:buFont typeface="Wingdings" pitchFamily="2" charset="2"/>
              <a:buChar char="Ø"/>
              <a:defRPr/>
            </a:pPr>
            <a:r>
              <a:rPr lang="en-US" dirty="0">
                <a:latin typeface="Arial" charset="0"/>
              </a:rPr>
              <a:t> Maintenance Services</a:t>
            </a:r>
          </a:p>
          <a:p>
            <a:pPr marL="285750" indent="-285750" eaLnBrk="1" hangingPunct="1">
              <a:spcBef>
                <a:spcPts val="600"/>
              </a:spcBef>
              <a:spcAft>
                <a:spcPts val="1200"/>
              </a:spcAft>
              <a:buFont typeface="Wingdings" pitchFamily="2" charset="2"/>
              <a:buChar char="Ø"/>
              <a:defRPr/>
            </a:pPr>
            <a:r>
              <a:rPr lang="en-US" dirty="0">
                <a:latin typeface="Arial" charset="0"/>
              </a:rPr>
              <a:t> Spare Stocking</a:t>
            </a:r>
          </a:p>
        </p:txBody>
      </p:sp>
      <p:sp>
        <p:nvSpPr>
          <p:cNvPr id="16392" name="TextBox 4"/>
          <p:cNvSpPr txBox="1">
            <a:spLocks noChangeArrowheads="1"/>
          </p:cNvSpPr>
          <p:nvPr/>
        </p:nvSpPr>
        <p:spPr bwMode="auto">
          <a:xfrm>
            <a:off x="5486400" y="3200400"/>
            <a:ext cx="2239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800" b="1" dirty="0">
                <a:latin typeface="Verdana" panose="020B0604030504040204" pitchFamily="34" charset="0"/>
                <a:ea typeface="Verdana" panose="020B0604030504040204" pitchFamily="34" charset="0"/>
                <a:cs typeface="Verdana" panose="020B0604030504040204" pitchFamily="34" charset="0"/>
              </a:rPr>
              <a:t>STM-1/4/16 Multiplexer Optical </a:t>
            </a:r>
          </a:p>
          <a:p>
            <a:pPr eaLnBrk="1" hangingPunct="1">
              <a:spcBef>
                <a:spcPct val="0"/>
              </a:spcBef>
              <a:buClrTx/>
              <a:buFontTx/>
              <a:buNone/>
            </a:pPr>
            <a:r>
              <a:rPr lang="en-US" altLang="en-US" sz="800" b="1" dirty="0">
                <a:latin typeface="Verdana" panose="020B0604030504040204" pitchFamily="34" charset="0"/>
                <a:ea typeface="Verdana" panose="020B0604030504040204" pitchFamily="34" charset="0"/>
                <a:cs typeface="Verdana" panose="020B0604030504040204" pitchFamily="34" charset="0"/>
              </a:rPr>
              <a:t>Multi-Service Provisioning Platform</a:t>
            </a:r>
          </a:p>
        </p:txBody>
      </p:sp>
      <p:pic>
        <p:nvPicPr>
          <p:cNvPr id="1639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28800"/>
            <a:ext cx="32623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86200"/>
            <a:ext cx="3124200"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5" name="TextBox 16"/>
          <p:cNvSpPr txBox="1">
            <a:spLocks noChangeArrowheads="1"/>
          </p:cNvSpPr>
          <p:nvPr/>
        </p:nvSpPr>
        <p:spPr bwMode="auto">
          <a:xfrm>
            <a:off x="5257800" y="5257800"/>
            <a:ext cx="2819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ClrTx/>
              <a:buFontTx/>
              <a:buNone/>
            </a:pPr>
            <a:r>
              <a:rPr lang="en-US" altLang="en-US" sz="800" b="1" dirty="0">
                <a:latin typeface="Arial" panose="020B0604020202020204" pitchFamily="34" charset="0"/>
              </a:rPr>
              <a:t>Ultra-Long-Haul DWDM System</a:t>
            </a:r>
          </a:p>
          <a:p>
            <a:pPr algn="ctr" eaLnBrk="1" hangingPunct="1">
              <a:spcBef>
                <a:spcPct val="0"/>
              </a:spcBef>
              <a:buClrTx/>
              <a:buFontTx/>
              <a:buNone/>
            </a:pPr>
            <a:r>
              <a:rPr lang="en-US" altLang="en-US" sz="800" b="1" dirty="0">
                <a:latin typeface="Arial" panose="020B0604020202020204" pitchFamily="34" charset="0"/>
              </a:rPr>
              <a:t>(Eliminates LAs &amp; Repeaters</a:t>
            </a:r>
          </a:p>
          <a:p>
            <a:pPr algn="ctr" eaLnBrk="1" hangingPunct="1">
              <a:spcBef>
                <a:spcPct val="0"/>
              </a:spcBef>
              <a:buClrTx/>
              <a:buFontTx/>
              <a:buNone/>
            </a:pPr>
            <a:r>
              <a:rPr lang="en-US" altLang="en-US" sz="800" b="1" dirty="0">
                <a:latin typeface="Arial" panose="020B0604020202020204" pitchFamily="34" charset="0"/>
              </a:rPr>
              <a:t> from Spans &gt;300 km)</a:t>
            </a:r>
          </a:p>
          <a:p>
            <a:pPr algn="ctr" eaLnBrk="1" hangingPunct="1">
              <a:lnSpc>
                <a:spcPct val="115000"/>
              </a:lnSpc>
              <a:spcBef>
                <a:spcPct val="0"/>
              </a:spcBef>
              <a:buClrTx/>
              <a:buFontTx/>
              <a:buNone/>
            </a:pPr>
            <a:endParaRPr lang="en-US" altLang="en-US" sz="8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
            <a:extLst>
              <a:ext uri="{FF2B5EF4-FFF2-40B4-BE49-F238E27FC236}">
                <a16:creationId xmlns:a16="http://schemas.microsoft.com/office/drawing/2014/main" id="{F806856A-07EF-4809-82D5-0933F52EA2E9}"/>
              </a:ext>
            </a:extLst>
          </p:cNvPr>
          <p:cNvSpPr txBox="1">
            <a:spLocks noChangeArrowheads="1"/>
          </p:cNvSpPr>
          <p:nvPr/>
        </p:nvSpPr>
        <p:spPr>
          <a:xfrm>
            <a:off x="152400" y="76200"/>
            <a:ext cx="3429000" cy="4572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1600" b="1">
                <a:latin typeface="Verdana" pitchFamily="34" charset="0"/>
              </a:rPr>
              <a:t> </a:t>
            </a:r>
            <a:r>
              <a:rPr lang="en-US" sz="1800" b="1">
                <a:solidFill>
                  <a:srgbClr val="990099"/>
                </a:solidFill>
                <a:latin typeface="Verdana" pitchFamily="34" charset="0"/>
              </a:rPr>
              <a:t>PRODUCTS AND SERVICES</a:t>
            </a:r>
            <a:endParaRPr lang="en-US" sz="1800" b="1" dirty="0">
              <a:solidFill>
                <a:srgbClr val="990099"/>
              </a:solidFill>
              <a:latin typeface="Verdana"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18436"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FED55AA7-FA99-49DF-A077-DE7929BEC824}" type="slidenum">
              <a:rPr lang="en-US" altLang="en-US" sz="1800" smtClean="0">
                <a:latin typeface="Arial" panose="020B0604020202020204" pitchFamily="34" charset="0"/>
              </a:rPr>
              <a:pPr>
                <a:spcBef>
                  <a:spcPct val="0"/>
                </a:spcBef>
                <a:buClrTx/>
                <a:buFontTx/>
                <a:buNone/>
              </a:pPr>
              <a:t>13</a:t>
            </a:fld>
            <a:endParaRPr lang="en-US" altLang="en-US" sz="1800">
              <a:latin typeface="Arial" panose="020B0604020202020204" pitchFamily="34" charset="0"/>
            </a:endParaRPr>
          </a:p>
        </p:txBody>
      </p:sp>
      <p:sp>
        <p:nvSpPr>
          <p:cNvPr id="18438" name="Rectangle 10"/>
          <p:cNvSpPr>
            <a:spLocks noChangeArrowheads="1"/>
          </p:cNvSpPr>
          <p:nvPr/>
        </p:nvSpPr>
        <p:spPr bwMode="auto">
          <a:xfrm>
            <a:off x="76200" y="990600"/>
            <a:ext cx="8267205" cy="269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accent1"/>
              </a:buClr>
              <a:buFont typeface="Arial" panose="020B0604020202020204" pitchFamily="34" charset="0"/>
              <a:buChar char="•"/>
              <a:tabLst>
                <a:tab pos="1028700"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1028700"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1028700"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1028700"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1028700"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1028700"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1028700"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1028700"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1028700" algn="l"/>
              </a:tabLst>
              <a:defRPr sz="1400">
                <a:solidFill>
                  <a:schemeClr val="tx1"/>
                </a:solidFill>
                <a:latin typeface="Calibri" panose="020F0502020204030204" pitchFamily="34" charset="0"/>
              </a:defRPr>
            </a:lvl9pPr>
          </a:lstStyle>
          <a:p>
            <a:pPr algn="just">
              <a:lnSpc>
                <a:spcPct val="130000"/>
              </a:lnSpc>
              <a:spcBef>
                <a:spcPct val="0"/>
              </a:spcBef>
              <a:buClrTx/>
              <a:buFont typeface="Wingdings" panose="05000000000000000000" pitchFamily="2" charset="2"/>
              <a:buChar char="q"/>
            </a:pPr>
            <a:r>
              <a:rPr lang="en-US" altLang="en-US" sz="1600" dirty="0">
                <a:latin typeface="Verdana" panose="020B0604030504040204" pitchFamily="34" charset="0"/>
              </a:rPr>
              <a:t>  Unified Communication including Call Manager Solution, Call Center, </a:t>
            </a:r>
            <a:r>
              <a:rPr lang="en-US" altLang="en-US" sz="1600" dirty="0" err="1">
                <a:latin typeface="Verdana" panose="020B0604030504040204" pitchFamily="34" charset="0"/>
              </a:rPr>
              <a:t>etc</a:t>
            </a:r>
            <a:endParaRPr lang="en-US" altLang="en-US" sz="1600" dirty="0">
              <a:latin typeface="Verdana" panose="020B0604030504040204" pitchFamily="34" charset="0"/>
            </a:endParaRPr>
          </a:p>
          <a:p>
            <a:pPr algn="just">
              <a:lnSpc>
                <a:spcPct val="130000"/>
              </a:lnSpc>
              <a:spcBef>
                <a:spcPct val="0"/>
              </a:spcBef>
              <a:buClrTx/>
              <a:buFont typeface="Wingdings" panose="05000000000000000000" pitchFamily="2" charset="2"/>
              <a:buChar char="q"/>
            </a:pPr>
            <a:r>
              <a:rPr lang="en-US" altLang="en-US" sz="1600" dirty="0">
                <a:latin typeface="Verdana" panose="020B0604030504040204" pitchFamily="34" charset="0"/>
              </a:rPr>
              <a:t>  PABX System including IP</a:t>
            </a:r>
          </a:p>
          <a:p>
            <a:pPr algn="just">
              <a:lnSpc>
                <a:spcPct val="130000"/>
              </a:lnSpc>
              <a:spcBef>
                <a:spcPct val="0"/>
              </a:spcBef>
              <a:buClrTx/>
              <a:buFont typeface="Wingdings" panose="05000000000000000000" pitchFamily="2" charset="2"/>
              <a:buChar char="q"/>
            </a:pPr>
            <a:r>
              <a:rPr lang="en-US" altLang="en-US" sz="1600" dirty="0">
                <a:latin typeface="Verdana" panose="020B0604030504040204" pitchFamily="34" charset="0"/>
              </a:rPr>
              <a:t>  Surveillance Security system including CCTV solutions</a:t>
            </a:r>
          </a:p>
          <a:p>
            <a:pPr algn="just">
              <a:lnSpc>
                <a:spcPct val="130000"/>
              </a:lnSpc>
              <a:spcBef>
                <a:spcPct val="0"/>
              </a:spcBef>
              <a:buClrTx/>
              <a:buFont typeface="Wingdings" panose="05000000000000000000" pitchFamily="2" charset="2"/>
              <a:buChar char="q"/>
            </a:pPr>
            <a:r>
              <a:rPr lang="en-US" altLang="en-US" sz="1600" dirty="0">
                <a:latin typeface="Verdana" panose="020B0604030504040204" pitchFamily="34" charset="0"/>
              </a:rPr>
              <a:t>  Audio/Video conferencing</a:t>
            </a:r>
          </a:p>
          <a:p>
            <a:pPr algn="just">
              <a:lnSpc>
                <a:spcPct val="130000"/>
              </a:lnSpc>
              <a:spcBef>
                <a:spcPct val="0"/>
              </a:spcBef>
              <a:buClrTx/>
              <a:buFont typeface="Wingdings" panose="05000000000000000000" pitchFamily="2" charset="2"/>
              <a:buChar char="q"/>
            </a:pPr>
            <a:r>
              <a:rPr lang="en-US" altLang="en-US" sz="1600" dirty="0">
                <a:latin typeface="Verdana" panose="020B0604030504040204" pitchFamily="34" charset="0"/>
              </a:rPr>
              <a:t>  Telepresence systems</a:t>
            </a:r>
          </a:p>
          <a:p>
            <a:pPr algn="just">
              <a:lnSpc>
                <a:spcPct val="130000"/>
              </a:lnSpc>
              <a:spcBef>
                <a:spcPct val="0"/>
              </a:spcBef>
              <a:buClrTx/>
              <a:buFont typeface="Wingdings" panose="05000000000000000000" pitchFamily="2" charset="2"/>
              <a:buChar char="q"/>
            </a:pPr>
            <a:r>
              <a:rPr lang="en-US" altLang="en-US" sz="1600" dirty="0">
                <a:latin typeface="Verdana" panose="020B0604030504040204" pitchFamily="34" charset="0"/>
              </a:rPr>
              <a:t>  Broadband solutions</a:t>
            </a:r>
          </a:p>
          <a:p>
            <a:pPr algn="just">
              <a:lnSpc>
                <a:spcPct val="130000"/>
              </a:lnSpc>
              <a:spcBef>
                <a:spcPct val="0"/>
              </a:spcBef>
              <a:buClrTx/>
              <a:buFont typeface="Wingdings" panose="05000000000000000000" pitchFamily="2" charset="2"/>
              <a:buChar char="q"/>
            </a:pPr>
            <a:r>
              <a:rPr lang="en-US" altLang="en-US" sz="1600" dirty="0">
                <a:latin typeface="Verdana" panose="020B0604030504040204" pitchFamily="34" charset="0"/>
              </a:rPr>
              <a:t>  Document Management System</a:t>
            </a:r>
          </a:p>
          <a:p>
            <a:pPr algn="just">
              <a:lnSpc>
                <a:spcPct val="130000"/>
              </a:lnSpc>
              <a:spcBef>
                <a:spcPct val="0"/>
              </a:spcBef>
              <a:buClrTx/>
              <a:buFont typeface="Wingdings" panose="05000000000000000000" pitchFamily="2" charset="2"/>
              <a:buChar char="q"/>
            </a:pPr>
            <a:r>
              <a:rPr lang="en-US" altLang="en-US" sz="1600" dirty="0">
                <a:latin typeface="Verdana" panose="020B0604030504040204" pitchFamily="34" charset="0"/>
              </a:rPr>
              <a:t>  Satellite television, </a:t>
            </a:r>
            <a:r>
              <a:rPr lang="en-US" altLang="en-US" sz="1600" dirty="0" err="1">
                <a:latin typeface="Verdana" panose="020B0604030504040204" pitchFamily="34" charset="0"/>
              </a:rPr>
              <a:t>etc</a:t>
            </a:r>
            <a:endParaRPr lang="en-US" altLang="en-US" sz="1600" dirty="0">
              <a:latin typeface="Verdana" panose="020B0604030504040204" pitchFamily="34" charset="0"/>
            </a:endParaRPr>
          </a:p>
        </p:txBody>
      </p:sp>
      <p:sp>
        <p:nvSpPr>
          <p:cNvPr id="13319" name="Rectangle 11">
            <a:extLst>
              <a:ext uri="{FF2B5EF4-FFF2-40B4-BE49-F238E27FC236}">
                <a16:creationId xmlns:a16="http://schemas.microsoft.com/office/drawing/2014/main" id="{AF7E37DD-4F33-4010-92C1-07BF75ED55D0}"/>
              </a:ext>
            </a:extLst>
          </p:cNvPr>
          <p:cNvSpPr>
            <a:spLocks noChangeArrowheads="1"/>
          </p:cNvSpPr>
          <p:nvPr/>
        </p:nvSpPr>
        <p:spPr bwMode="auto">
          <a:xfrm>
            <a:off x="-76200" y="5334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796925" indent="-630238" algn="just">
              <a:lnSpc>
                <a:spcPct val="150000"/>
              </a:lnSpc>
              <a:tabLst>
                <a:tab pos="238125" algn="l"/>
              </a:tabLst>
              <a:defRPr/>
            </a:pPr>
            <a:r>
              <a:rPr lang="en-US" sz="1600" b="1" dirty="0">
                <a:latin typeface="Verdana" pitchFamily="34" charset="0"/>
              </a:rPr>
              <a:t>ENTERPRISE PRODUCTS AND SOLUTIONS  </a:t>
            </a:r>
          </a:p>
          <a:p>
            <a:pPr marL="512763" indent="-347663" algn="just">
              <a:tabLst>
                <a:tab pos="238125" algn="l"/>
              </a:tabLst>
              <a:defRPr/>
            </a:pPr>
            <a:endParaRPr lang="en-US" sz="1600" b="1" dirty="0">
              <a:latin typeface="Verdana" pitchFamily="34" charset="0"/>
            </a:endParaRPr>
          </a:p>
        </p:txBody>
      </p:sp>
      <p:pic>
        <p:nvPicPr>
          <p:cNvPr id="184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0"/>
            <a:ext cx="22098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14800"/>
            <a:ext cx="22796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209800"/>
            <a:ext cx="1328737"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3" name="TextBox 2"/>
          <p:cNvSpPr txBox="1">
            <a:spLocks noChangeArrowheads="1"/>
          </p:cNvSpPr>
          <p:nvPr/>
        </p:nvSpPr>
        <p:spPr bwMode="auto">
          <a:xfrm>
            <a:off x="4419600" y="4267200"/>
            <a:ext cx="86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ClrTx/>
              <a:buFontTx/>
              <a:buNone/>
            </a:pPr>
            <a:r>
              <a:rPr lang="en-US" altLang="en-US" sz="1000" b="1" dirty="0">
                <a:latin typeface="Arial" panose="020B0604020202020204" pitchFamily="34" charset="0"/>
              </a:rPr>
              <a:t>IP </a:t>
            </a:r>
            <a:r>
              <a:rPr lang="en-US" altLang="en-US" sz="1000" b="1" dirty="0" err="1">
                <a:latin typeface="Arial" panose="020B0604020202020204" pitchFamily="34" charset="0"/>
              </a:rPr>
              <a:t>Pabx</a:t>
            </a:r>
            <a:r>
              <a:rPr lang="en-US" altLang="en-US" sz="1000" b="1" dirty="0">
                <a:latin typeface="Arial" panose="020B0604020202020204" pitchFamily="34" charset="0"/>
              </a:rPr>
              <a:t>/UC</a:t>
            </a:r>
          </a:p>
          <a:p>
            <a:pPr algn="ctr" eaLnBrk="1" hangingPunct="1">
              <a:spcBef>
                <a:spcPct val="0"/>
              </a:spcBef>
              <a:buClrTx/>
              <a:buFontTx/>
              <a:buNone/>
            </a:pPr>
            <a:r>
              <a:rPr lang="en-US" altLang="en-US" sz="1000" b="1" dirty="0">
                <a:latin typeface="Arial" panose="020B0604020202020204" pitchFamily="34" charset="0"/>
              </a:rPr>
              <a:t>Solution</a:t>
            </a:r>
          </a:p>
        </p:txBody>
      </p:sp>
      <p:sp>
        <p:nvSpPr>
          <p:cNvPr id="18444" name="TextBox 11"/>
          <p:cNvSpPr txBox="1">
            <a:spLocks noChangeArrowheads="1"/>
          </p:cNvSpPr>
          <p:nvPr/>
        </p:nvSpPr>
        <p:spPr bwMode="auto">
          <a:xfrm>
            <a:off x="6553200" y="5638800"/>
            <a:ext cx="71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ClrTx/>
              <a:buFontTx/>
              <a:buNone/>
            </a:pPr>
            <a:r>
              <a:rPr lang="en-US" altLang="en-US" sz="1000" b="1" dirty="0">
                <a:latin typeface="Arial" panose="020B0604020202020204" pitchFamily="34" charset="0"/>
              </a:rPr>
              <a:t>CCTV </a:t>
            </a:r>
          </a:p>
          <a:p>
            <a:pPr algn="ctr" eaLnBrk="1" hangingPunct="1">
              <a:spcBef>
                <a:spcPct val="0"/>
              </a:spcBef>
              <a:buClrTx/>
              <a:buFontTx/>
              <a:buNone/>
            </a:pPr>
            <a:r>
              <a:rPr lang="en-US" altLang="en-US" sz="1000" b="1" dirty="0">
                <a:latin typeface="Arial" panose="020B0604020202020204" pitchFamily="34" charset="0"/>
              </a:rPr>
              <a:t>Solution</a:t>
            </a:r>
          </a:p>
        </p:txBody>
      </p:sp>
      <p:sp>
        <p:nvSpPr>
          <p:cNvPr id="18445" name="TextBox 12"/>
          <p:cNvSpPr txBox="1">
            <a:spLocks noChangeArrowheads="1"/>
          </p:cNvSpPr>
          <p:nvPr/>
        </p:nvSpPr>
        <p:spPr bwMode="auto">
          <a:xfrm>
            <a:off x="6324600" y="3581400"/>
            <a:ext cx="174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ClrTx/>
              <a:buFontTx/>
              <a:buNone/>
            </a:pPr>
            <a:r>
              <a:rPr lang="en-US" altLang="en-US" sz="800" b="1" dirty="0">
                <a:latin typeface="Arial" panose="020B0604020202020204" pitchFamily="34" charset="0"/>
              </a:rPr>
              <a:t>Telepresence/Video Conference</a:t>
            </a:r>
          </a:p>
          <a:p>
            <a:pPr algn="ctr" eaLnBrk="1" hangingPunct="1">
              <a:spcBef>
                <a:spcPct val="0"/>
              </a:spcBef>
              <a:buClrTx/>
              <a:buFontTx/>
              <a:buNone/>
            </a:pPr>
            <a:r>
              <a:rPr lang="en-US" altLang="en-US" sz="800" b="1" dirty="0">
                <a:latin typeface="Arial" panose="020B0604020202020204" pitchFamily="34" charset="0"/>
              </a:rPr>
              <a:t>Solution</a:t>
            </a:r>
          </a:p>
        </p:txBody>
      </p:sp>
      <p:sp>
        <p:nvSpPr>
          <p:cNvPr id="15" name="Rectangle 2">
            <a:extLst>
              <a:ext uri="{FF2B5EF4-FFF2-40B4-BE49-F238E27FC236}">
                <a16:creationId xmlns:a16="http://schemas.microsoft.com/office/drawing/2014/main" id="{3459B05A-54BB-4B30-BA16-C02A2BBC4DEF}"/>
              </a:ext>
            </a:extLst>
          </p:cNvPr>
          <p:cNvSpPr txBox="1">
            <a:spLocks noChangeArrowheads="1"/>
          </p:cNvSpPr>
          <p:nvPr/>
        </p:nvSpPr>
        <p:spPr>
          <a:xfrm>
            <a:off x="152400" y="76200"/>
            <a:ext cx="3429000" cy="4572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1600" b="1">
                <a:latin typeface="Verdana" pitchFamily="34" charset="0"/>
              </a:rPr>
              <a:t> </a:t>
            </a:r>
            <a:r>
              <a:rPr lang="en-US" sz="1800" b="1">
                <a:solidFill>
                  <a:srgbClr val="990099"/>
                </a:solidFill>
                <a:latin typeface="Verdana" pitchFamily="34" charset="0"/>
              </a:rPr>
              <a:t>PRODUCTS AND SERVICES</a:t>
            </a:r>
            <a:endParaRPr lang="en-US" sz="1800" b="1" dirty="0">
              <a:solidFill>
                <a:srgbClr val="990099"/>
              </a:solidFill>
              <a:latin typeface="Verdana"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20484"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CFF3D08E-744C-4F04-9EF8-F58119521429}" type="slidenum">
              <a:rPr lang="en-US" altLang="en-US" sz="1800" smtClean="0">
                <a:latin typeface="Arial" panose="020B0604020202020204" pitchFamily="34" charset="0"/>
              </a:rPr>
              <a:pPr>
                <a:spcBef>
                  <a:spcPct val="0"/>
                </a:spcBef>
                <a:buClrTx/>
                <a:buFontTx/>
                <a:buNone/>
              </a:pPr>
              <a:t>14</a:t>
            </a:fld>
            <a:endParaRPr lang="en-US" altLang="en-US" sz="1800">
              <a:latin typeface="Arial" panose="020B0604020202020204" pitchFamily="34" charset="0"/>
            </a:endParaRPr>
          </a:p>
        </p:txBody>
      </p:sp>
      <p:sp>
        <p:nvSpPr>
          <p:cNvPr id="20486" name="Rectangle 12"/>
          <p:cNvSpPr>
            <a:spLocks noChangeArrowheads="1"/>
          </p:cNvSpPr>
          <p:nvPr/>
        </p:nvSpPr>
        <p:spPr bwMode="auto">
          <a:xfrm>
            <a:off x="152400" y="609600"/>
            <a:ext cx="8915400" cy="10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2625" indent="-682625">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600" b="1" dirty="0">
                <a:latin typeface="Verdana" panose="020B0604030504040204" pitchFamily="34" charset="0"/>
              </a:rPr>
              <a:t>2-WAY RADIO SYSTEMS</a:t>
            </a:r>
          </a:p>
          <a:p>
            <a:pPr>
              <a:lnSpc>
                <a:spcPct val="50000"/>
              </a:lnSpc>
              <a:spcBef>
                <a:spcPct val="0"/>
              </a:spcBef>
              <a:buClrTx/>
              <a:buFontTx/>
              <a:buNone/>
            </a:pPr>
            <a:r>
              <a:rPr lang="en-US" altLang="en-US" sz="1600" dirty="0">
                <a:latin typeface="Verdana" panose="020B0604030504040204" pitchFamily="34" charset="0"/>
              </a:rPr>
              <a:t>	</a:t>
            </a:r>
          </a:p>
          <a:p>
            <a:pPr marL="0" indent="0" algn="just">
              <a:lnSpc>
                <a:spcPct val="130000"/>
              </a:lnSpc>
              <a:spcBef>
                <a:spcPct val="0"/>
              </a:spcBef>
              <a:buClrTx/>
              <a:buFontTx/>
              <a:buNone/>
            </a:pPr>
            <a:r>
              <a:rPr lang="en-US" altLang="en-US" sz="1600" dirty="0">
                <a:latin typeface="Verdana" panose="020B0604030504040204" pitchFamily="34" charset="0"/>
              </a:rPr>
              <a:t>The common radio system we deal on from design to implementation levels includes </a:t>
            </a:r>
            <a:r>
              <a:rPr lang="en-US" altLang="en-US" sz="1600" dirty="0" err="1">
                <a:latin typeface="Verdana" panose="020B0604030504040204" pitchFamily="34" charset="0"/>
              </a:rPr>
              <a:t>Icom</a:t>
            </a:r>
            <a:r>
              <a:rPr lang="en-US" altLang="en-US" sz="1600" dirty="0">
                <a:latin typeface="Verdana" panose="020B0604030504040204" pitchFamily="34" charset="0"/>
              </a:rPr>
              <a:t>, </a:t>
            </a:r>
            <a:r>
              <a:rPr lang="en-US" altLang="en-US" sz="1600" dirty="0" err="1">
                <a:latin typeface="Verdana" panose="020B0604030504040204" pitchFamily="34" charset="0"/>
              </a:rPr>
              <a:t>Yeasu</a:t>
            </a:r>
            <a:r>
              <a:rPr lang="en-US" altLang="en-US" sz="1600" dirty="0">
                <a:latin typeface="Verdana" panose="020B0604030504040204" pitchFamily="34" charset="0"/>
              </a:rPr>
              <a:t>, Motorola, </a:t>
            </a:r>
            <a:r>
              <a:rPr lang="en-US" altLang="en-US" sz="1600" dirty="0" err="1">
                <a:latin typeface="Verdana" panose="020B0604030504040204" pitchFamily="34" charset="0"/>
              </a:rPr>
              <a:t>Codan</a:t>
            </a:r>
            <a:r>
              <a:rPr lang="en-US" altLang="en-US" sz="1600" dirty="0">
                <a:latin typeface="Verdana" panose="020B0604030504040204" pitchFamily="34" charset="0"/>
              </a:rPr>
              <a:t>, Barrett, Tait and Mac.</a:t>
            </a:r>
          </a:p>
        </p:txBody>
      </p:sp>
      <p:pic>
        <p:nvPicPr>
          <p:cNvPr id="204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19400"/>
            <a:ext cx="609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935288"/>
            <a:ext cx="3328988"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446463"/>
            <a:ext cx="1195388"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675063"/>
            <a:ext cx="1201738"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a:extLst>
              <a:ext uri="{FF2B5EF4-FFF2-40B4-BE49-F238E27FC236}">
                <a16:creationId xmlns:a16="http://schemas.microsoft.com/office/drawing/2014/main" id="{CC3E7C7A-D0BC-4701-8174-74789BF09CA5}"/>
              </a:ext>
            </a:extLst>
          </p:cNvPr>
          <p:cNvSpPr txBox="1">
            <a:spLocks noChangeArrowheads="1"/>
          </p:cNvSpPr>
          <p:nvPr/>
        </p:nvSpPr>
        <p:spPr>
          <a:xfrm>
            <a:off x="152400" y="76200"/>
            <a:ext cx="3429000" cy="4572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1600" b="1">
                <a:latin typeface="Verdana" pitchFamily="34" charset="0"/>
              </a:rPr>
              <a:t> </a:t>
            </a:r>
            <a:r>
              <a:rPr lang="en-US" sz="1800" b="1">
                <a:solidFill>
                  <a:srgbClr val="990099"/>
                </a:solidFill>
                <a:latin typeface="Verdana" pitchFamily="34" charset="0"/>
              </a:rPr>
              <a:t>PRODUCTS AND SERVICES</a:t>
            </a:r>
            <a:endParaRPr lang="en-US" sz="1800" b="1" dirty="0">
              <a:solidFill>
                <a:srgbClr val="990099"/>
              </a:solidFill>
              <a:latin typeface="Verdana"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22532"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A3D416ED-DF40-4E33-82F5-1E7A913A5E03}" type="slidenum">
              <a:rPr lang="en-US" altLang="en-US" sz="1800" smtClean="0">
                <a:latin typeface="Arial" panose="020B0604020202020204" pitchFamily="34" charset="0"/>
              </a:rPr>
              <a:pPr>
                <a:spcBef>
                  <a:spcPct val="0"/>
                </a:spcBef>
                <a:buClrTx/>
                <a:buFontTx/>
                <a:buNone/>
              </a:pPr>
              <a:t>15</a:t>
            </a:fld>
            <a:endParaRPr lang="en-US" altLang="en-US" sz="1800">
              <a:latin typeface="Arial" panose="020B0604020202020204" pitchFamily="34" charset="0"/>
            </a:endParaRPr>
          </a:p>
        </p:txBody>
      </p:sp>
      <p:sp>
        <p:nvSpPr>
          <p:cNvPr id="22534" name="Rectangle 4"/>
          <p:cNvSpPr>
            <a:spLocks noChangeArrowheads="1"/>
          </p:cNvSpPr>
          <p:nvPr/>
        </p:nvSpPr>
        <p:spPr bwMode="auto">
          <a:xfrm>
            <a:off x="76200" y="457200"/>
            <a:ext cx="3962400" cy="4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512763" indent="-347663">
              <a:spcBef>
                <a:spcPct val="20000"/>
              </a:spcBef>
              <a:buClr>
                <a:schemeClr val="accent1"/>
              </a:buClr>
              <a:buFont typeface="Arial" panose="020B0604020202020204" pitchFamily="34" charset="0"/>
              <a:buChar char="•"/>
              <a:tabLst>
                <a:tab pos="238125"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238125"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238125"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238125"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9pPr>
          </a:lstStyle>
          <a:p>
            <a:pPr algn="just">
              <a:lnSpc>
                <a:spcPct val="150000"/>
              </a:lnSpc>
              <a:spcBef>
                <a:spcPct val="0"/>
              </a:spcBef>
              <a:buClrTx/>
              <a:buFontTx/>
              <a:buNone/>
            </a:pPr>
            <a:r>
              <a:rPr lang="en-US" altLang="en-US" sz="1600" b="1" dirty="0">
                <a:latin typeface="Verdana" panose="020B0604030504040204" pitchFamily="34" charset="0"/>
              </a:rPr>
              <a:t>POWER CONTROL SOLUTIONS </a:t>
            </a:r>
          </a:p>
        </p:txBody>
      </p:sp>
      <p:sp>
        <p:nvSpPr>
          <p:cNvPr id="15367" name="Rectangle 5">
            <a:extLst>
              <a:ext uri="{FF2B5EF4-FFF2-40B4-BE49-F238E27FC236}">
                <a16:creationId xmlns:a16="http://schemas.microsoft.com/office/drawing/2014/main" id="{C8EE010A-8BD9-4916-9000-AEF68502570E}"/>
              </a:ext>
            </a:extLst>
          </p:cNvPr>
          <p:cNvSpPr>
            <a:spLocks noChangeArrowheads="1"/>
          </p:cNvSpPr>
          <p:nvPr/>
        </p:nvSpPr>
        <p:spPr bwMode="auto">
          <a:xfrm>
            <a:off x="228600" y="919205"/>
            <a:ext cx="8153400" cy="365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tabLst>
                <a:tab pos="1028700" algn="l"/>
                <a:tab pos="6053138" algn="l"/>
              </a:tabLst>
              <a:defRPr/>
            </a:pPr>
            <a:r>
              <a:rPr lang="en-US" sz="1600" dirty="0">
                <a:latin typeface="Verdana" pitchFamily="34" charset="0"/>
              </a:rPr>
              <a:t>To ensure that your sensitive electronics operate at peak performance, </a:t>
            </a:r>
            <a:r>
              <a:rPr lang="en-US" sz="1600" dirty="0" err="1">
                <a:latin typeface="Verdana" pitchFamily="34" charset="0"/>
              </a:rPr>
              <a:t>Encom</a:t>
            </a:r>
            <a:r>
              <a:rPr lang="en-US" sz="1600" dirty="0">
                <a:latin typeface="Verdana" pitchFamily="34" charset="0"/>
              </a:rPr>
              <a:t> provides power products and solutions to support all of your communications needs. These products include: </a:t>
            </a:r>
          </a:p>
          <a:p>
            <a:pPr algn="just">
              <a:tabLst>
                <a:tab pos="1028700" algn="l"/>
                <a:tab pos="6053138" algn="l"/>
              </a:tabLst>
              <a:defRPr/>
            </a:pPr>
            <a:endParaRPr lang="en-US" sz="700" dirty="0">
              <a:latin typeface="Verdana" pitchFamily="34" charset="0"/>
            </a:endParaRPr>
          </a:p>
          <a:p>
            <a:pPr marL="339725" indent="-339725" algn="just">
              <a:lnSpc>
                <a:spcPct val="140000"/>
              </a:lnSpc>
              <a:buFont typeface="Wingdings" pitchFamily="2" charset="2"/>
              <a:buChar char="q"/>
              <a:tabLst>
                <a:tab pos="1028700" algn="l"/>
                <a:tab pos="6053138" algn="l"/>
              </a:tabLst>
              <a:defRPr/>
            </a:pPr>
            <a:r>
              <a:rPr lang="en-US" sz="1600" dirty="0">
                <a:latin typeface="Verdana" pitchFamily="34" charset="0"/>
              </a:rPr>
              <a:t>Solar power system including design, procurement, installation,       commissioning and maintenance</a:t>
            </a:r>
          </a:p>
          <a:p>
            <a:pPr algn="just">
              <a:lnSpc>
                <a:spcPct val="140000"/>
              </a:lnSpc>
              <a:buFont typeface="Wingdings" pitchFamily="2" charset="2"/>
              <a:buChar char="q"/>
              <a:tabLst>
                <a:tab pos="1028700" algn="l"/>
                <a:tab pos="6053138" algn="l"/>
              </a:tabLst>
              <a:defRPr/>
            </a:pPr>
            <a:r>
              <a:rPr lang="en-US" sz="1600" dirty="0">
                <a:latin typeface="Verdana" pitchFamily="34" charset="0"/>
              </a:rPr>
              <a:t>  Battery backup system</a:t>
            </a:r>
          </a:p>
          <a:p>
            <a:pPr algn="just">
              <a:lnSpc>
                <a:spcPct val="140000"/>
              </a:lnSpc>
              <a:buFont typeface="Wingdings" pitchFamily="2" charset="2"/>
              <a:buChar char="q"/>
              <a:tabLst>
                <a:tab pos="1028700" algn="l"/>
                <a:tab pos="6053138" algn="l"/>
              </a:tabLst>
              <a:defRPr/>
            </a:pPr>
            <a:r>
              <a:rPr lang="en-US" sz="1600" dirty="0">
                <a:latin typeface="Verdana" pitchFamily="34" charset="0"/>
              </a:rPr>
              <a:t>  Inverter Systems </a:t>
            </a:r>
          </a:p>
          <a:p>
            <a:pPr algn="just">
              <a:lnSpc>
                <a:spcPct val="140000"/>
              </a:lnSpc>
              <a:buFont typeface="Wingdings" pitchFamily="2" charset="2"/>
              <a:buChar char="q"/>
              <a:tabLst>
                <a:tab pos="1028700" algn="l"/>
                <a:tab pos="6053138" algn="l"/>
              </a:tabLst>
              <a:defRPr/>
            </a:pPr>
            <a:r>
              <a:rPr lang="en-US" sz="1600" dirty="0">
                <a:latin typeface="Verdana" pitchFamily="34" charset="0"/>
              </a:rPr>
              <a:t>  Uninterruptible power systems</a:t>
            </a:r>
          </a:p>
          <a:p>
            <a:pPr algn="just">
              <a:lnSpc>
                <a:spcPct val="140000"/>
              </a:lnSpc>
              <a:buFont typeface="Wingdings" pitchFamily="2" charset="2"/>
              <a:buChar char="q"/>
              <a:tabLst>
                <a:tab pos="1028700" algn="l"/>
                <a:tab pos="6053138" algn="l"/>
              </a:tabLst>
              <a:defRPr/>
            </a:pPr>
            <a:r>
              <a:rPr lang="en-US" sz="1600" dirty="0">
                <a:latin typeface="Verdana" pitchFamily="34" charset="0"/>
              </a:rPr>
              <a:t>  Automatic voltage regulators</a:t>
            </a:r>
          </a:p>
          <a:p>
            <a:pPr algn="just">
              <a:lnSpc>
                <a:spcPct val="140000"/>
              </a:lnSpc>
              <a:buFont typeface="Wingdings" pitchFamily="2" charset="2"/>
              <a:buChar char="q"/>
              <a:tabLst>
                <a:tab pos="1028700" algn="l"/>
                <a:tab pos="6053138" algn="l"/>
              </a:tabLst>
              <a:defRPr/>
            </a:pPr>
            <a:r>
              <a:rPr lang="en-US" sz="1600" dirty="0">
                <a:latin typeface="Verdana" pitchFamily="34" charset="0"/>
              </a:rPr>
              <a:t>  Surge suppressors</a:t>
            </a:r>
          </a:p>
          <a:p>
            <a:pPr algn="just">
              <a:lnSpc>
                <a:spcPct val="140000"/>
              </a:lnSpc>
              <a:buFont typeface="Wingdings" pitchFamily="2" charset="2"/>
              <a:buChar char="q"/>
              <a:tabLst>
                <a:tab pos="1028700" algn="l"/>
                <a:tab pos="6053138" algn="l"/>
              </a:tabLst>
              <a:defRPr/>
            </a:pPr>
            <a:r>
              <a:rPr lang="en-US" sz="1600" dirty="0">
                <a:latin typeface="Verdana" pitchFamily="34" charset="0"/>
              </a:rPr>
              <a:t>  Lightning/Thunder arresters</a:t>
            </a:r>
          </a:p>
        </p:txBody>
      </p:sp>
      <p:pic>
        <p:nvPicPr>
          <p:cNvPr id="225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362200"/>
            <a:ext cx="2819400" cy="190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9" descr="C:\Technical\Solar Street Light\Image(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9530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Box 2"/>
          <p:cNvSpPr txBox="1">
            <a:spLocks noChangeArrowheads="1"/>
          </p:cNvSpPr>
          <p:nvPr/>
        </p:nvSpPr>
        <p:spPr bwMode="auto">
          <a:xfrm>
            <a:off x="5638800" y="5943600"/>
            <a:ext cx="1327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900" b="1" dirty="0">
                <a:latin typeface="Verdana" panose="020B0604030504040204" pitchFamily="34" charset="0"/>
                <a:ea typeface="Verdana" panose="020B0604030504040204" pitchFamily="34" charset="0"/>
                <a:cs typeface="Verdana" panose="020B0604030504040204" pitchFamily="34" charset="0"/>
              </a:rPr>
              <a:t>Solar Street Light</a:t>
            </a:r>
          </a:p>
        </p:txBody>
      </p:sp>
      <p:sp>
        <p:nvSpPr>
          <p:cNvPr id="12" name="Rectangle 2">
            <a:extLst>
              <a:ext uri="{FF2B5EF4-FFF2-40B4-BE49-F238E27FC236}">
                <a16:creationId xmlns:a16="http://schemas.microsoft.com/office/drawing/2014/main" id="{99323C99-55C4-493E-815C-8678636A4469}"/>
              </a:ext>
            </a:extLst>
          </p:cNvPr>
          <p:cNvSpPr txBox="1">
            <a:spLocks noChangeArrowheads="1"/>
          </p:cNvSpPr>
          <p:nvPr/>
        </p:nvSpPr>
        <p:spPr>
          <a:xfrm>
            <a:off x="152400" y="76200"/>
            <a:ext cx="3429000" cy="4572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1600" b="1">
                <a:latin typeface="Verdana" pitchFamily="34" charset="0"/>
              </a:rPr>
              <a:t> </a:t>
            </a:r>
            <a:r>
              <a:rPr lang="en-US" sz="1800" b="1">
                <a:solidFill>
                  <a:srgbClr val="990099"/>
                </a:solidFill>
                <a:latin typeface="Verdana" pitchFamily="34" charset="0"/>
              </a:rPr>
              <a:t>PRODUCTS AND SERVICES</a:t>
            </a:r>
            <a:endParaRPr lang="en-US" sz="1800" b="1" dirty="0">
              <a:solidFill>
                <a:srgbClr val="990099"/>
              </a:solidFill>
              <a:latin typeface="Verdana"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24580"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E23700F0-8109-400F-AC0C-7D7751E19310}" type="slidenum">
              <a:rPr lang="en-US" altLang="en-US" sz="1800" smtClean="0">
                <a:latin typeface="Arial" panose="020B0604020202020204" pitchFamily="34" charset="0"/>
              </a:rPr>
              <a:pPr>
                <a:spcBef>
                  <a:spcPct val="0"/>
                </a:spcBef>
                <a:buClrTx/>
                <a:buFontTx/>
                <a:buNone/>
              </a:pPr>
              <a:t>16</a:t>
            </a:fld>
            <a:endParaRPr lang="en-US" altLang="en-US" sz="1800">
              <a:latin typeface="Arial" panose="020B0604020202020204" pitchFamily="34" charset="0"/>
            </a:endParaRPr>
          </a:p>
        </p:txBody>
      </p:sp>
      <p:sp>
        <p:nvSpPr>
          <p:cNvPr id="24582" name="Rectangle 5"/>
          <p:cNvSpPr>
            <a:spLocks noChangeArrowheads="1"/>
          </p:cNvSpPr>
          <p:nvPr/>
        </p:nvSpPr>
        <p:spPr bwMode="auto">
          <a:xfrm>
            <a:off x="0" y="533400"/>
            <a:ext cx="3429000" cy="4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512763" indent="-347663">
              <a:spcBef>
                <a:spcPct val="20000"/>
              </a:spcBef>
              <a:buClr>
                <a:schemeClr val="accent1"/>
              </a:buClr>
              <a:buFont typeface="Arial" panose="020B0604020202020204" pitchFamily="34" charset="0"/>
              <a:buChar char="•"/>
              <a:tabLst>
                <a:tab pos="238125"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238125"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238125"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238125"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9pPr>
          </a:lstStyle>
          <a:p>
            <a:pPr algn="just">
              <a:lnSpc>
                <a:spcPct val="150000"/>
              </a:lnSpc>
              <a:spcBef>
                <a:spcPct val="0"/>
              </a:spcBef>
              <a:buClrTx/>
              <a:buFontTx/>
              <a:buNone/>
            </a:pPr>
            <a:r>
              <a:rPr lang="en-US" altLang="en-US" sz="1600" b="1" dirty="0">
                <a:latin typeface="Verdana" panose="020B0604030504040204" pitchFamily="34" charset="0"/>
              </a:rPr>
              <a:t>CONSULTANCY SERVICES</a:t>
            </a:r>
          </a:p>
        </p:txBody>
      </p:sp>
      <p:sp>
        <p:nvSpPr>
          <p:cNvPr id="24583" name="Rectangle 7"/>
          <p:cNvSpPr>
            <a:spLocks noChangeArrowheads="1"/>
          </p:cNvSpPr>
          <p:nvPr/>
        </p:nvSpPr>
        <p:spPr bwMode="auto">
          <a:xfrm>
            <a:off x="152400" y="1066800"/>
            <a:ext cx="5867400" cy="36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accent1"/>
              </a:buClr>
              <a:buFont typeface="Arial" panose="020B0604020202020204" pitchFamily="34" charset="0"/>
              <a:buChar char="•"/>
              <a:tabLst>
                <a:tab pos="1028700" algn="l"/>
                <a:tab pos="6053138"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1028700" algn="l"/>
                <a:tab pos="6053138"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1028700" algn="l"/>
                <a:tab pos="6053138"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1028700" algn="l"/>
                <a:tab pos="6053138"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9pPr>
          </a:lstStyle>
          <a:p>
            <a:pPr algn="just">
              <a:spcBef>
                <a:spcPct val="0"/>
              </a:spcBef>
              <a:buClrTx/>
              <a:buFontTx/>
              <a:buNone/>
            </a:pPr>
            <a:r>
              <a:rPr lang="en-US" altLang="en-US" sz="1600" dirty="0">
                <a:latin typeface="Verdana" panose="020B0604030504040204" pitchFamily="34" charset="0"/>
              </a:rPr>
              <a:t>Full range of consulting services we provide includes:</a:t>
            </a:r>
          </a:p>
          <a:p>
            <a:pPr algn="just">
              <a:spcBef>
                <a:spcPct val="0"/>
              </a:spcBef>
              <a:buClrTx/>
              <a:buFontTx/>
              <a:buNone/>
            </a:pPr>
            <a:endParaRPr lang="en-US" altLang="en-US" sz="600" dirty="0">
              <a:latin typeface="Verdana" panose="020B0604030504040204" pitchFamily="34" charset="0"/>
            </a:endParaRPr>
          </a:p>
          <a:p>
            <a:pPr algn="just">
              <a:lnSpc>
                <a:spcPct val="110000"/>
              </a:lnSpc>
              <a:spcBef>
                <a:spcPct val="0"/>
              </a:spcBef>
              <a:buClrTx/>
              <a:buFont typeface="Wingdings" panose="05000000000000000000" pitchFamily="2" charset="2"/>
              <a:buChar char="q"/>
            </a:pPr>
            <a:r>
              <a:rPr lang="en-US" altLang="en-US" sz="1600" dirty="0">
                <a:latin typeface="Verdana" panose="020B0604030504040204" pitchFamily="34" charset="0"/>
              </a:rPr>
              <a:t>  Network design</a:t>
            </a:r>
          </a:p>
          <a:p>
            <a:pPr algn="just">
              <a:lnSpc>
                <a:spcPct val="110000"/>
              </a:lnSpc>
              <a:spcBef>
                <a:spcPct val="0"/>
              </a:spcBef>
              <a:buClrTx/>
              <a:buFont typeface="Wingdings" panose="05000000000000000000" pitchFamily="2" charset="2"/>
              <a:buChar char="q"/>
            </a:pPr>
            <a:r>
              <a:rPr lang="en-US" altLang="en-US" sz="1600" dirty="0">
                <a:latin typeface="Verdana" panose="020B0604030504040204" pitchFamily="34" charset="0"/>
              </a:rPr>
              <a:t>  Contract negotiation</a:t>
            </a:r>
          </a:p>
          <a:p>
            <a:pPr algn="just">
              <a:lnSpc>
                <a:spcPct val="110000"/>
              </a:lnSpc>
              <a:spcBef>
                <a:spcPct val="0"/>
              </a:spcBef>
              <a:buClrTx/>
              <a:buFont typeface="Wingdings" panose="05000000000000000000" pitchFamily="2" charset="2"/>
              <a:buChar char="q"/>
            </a:pPr>
            <a:r>
              <a:rPr lang="en-US" altLang="en-US" sz="1600" dirty="0">
                <a:latin typeface="Verdana" panose="020B0604030504040204" pitchFamily="34" charset="0"/>
              </a:rPr>
              <a:t>  Feasibility study</a:t>
            </a:r>
          </a:p>
          <a:p>
            <a:pPr algn="just">
              <a:lnSpc>
                <a:spcPct val="110000"/>
              </a:lnSpc>
              <a:spcBef>
                <a:spcPct val="0"/>
              </a:spcBef>
              <a:buClrTx/>
              <a:buFont typeface="Wingdings" panose="05000000000000000000" pitchFamily="2" charset="2"/>
              <a:buChar char="q"/>
            </a:pPr>
            <a:r>
              <a:rPr lang="en-US" altLang="en-US" sz="1600" dirty="0">
                <a:latin typeface="Verdana" panose="020B0604030504040204" pitchFamily="34" charset="0"/>
              </a:rPr>
              <a:t>  Project management</a:t>
            </a:r>
          </a:p>
          <a:p>
            <a:pPr algn="just">
              <a:lnSpc>
                <a:spcPct val="110000"/>
              </a:lnSpc>
              <a:spcBef>
                <a:spcPct val="0"/>
              </a:spcBef>
              <a:buClrTx/>
              <a:buFont typeface="Wingdings" panose="05000000000000000000" pitchFamily="2" charset="2"/>
              <a:buChar char="q"/>
            </a:pPr>
            <a:r>
              <a:rPr lang="en-US" altLang="en-US" sz="1600" dirty="0">
                <a:latin typeface="Verdana" panose="020B0604030504040204" pitchFamily="34" charset="0"/>
              </a:rPr>
              <a:t>  Tender document preparation and bid management</a:t>
            </a:r>
          </a:p>
          <a:p>
            <a:pPr algn="just">
              <a:lnSpc>
                <a:spcPct val="110000"/>
              </a:lnSpc>
              <a:spcBef>
                <a:spcPct val="0"/>
              </a:spcBef>
              <a:buClrTx/>
              <a:buFont typeface="Wingdings" panose="05000000000000000000" pitchFamily="2" charset="2"/>
              <a:buChar char="q"/>
            </a:pPr>
            <a:r>
              <a:rPr lang="en-US" altLang="en-US" sz="1600" dirty="0">
                <a:latin typeface="Verdana" panose="020B0604030504040204" pitchFamily="34" charset="0"/>
              </a:rPr>
              <a:t>  Strategic planning</a:t>
            </a:r>
          </a:p>
          <a:p>
            <a:pPr algn="just">
              <a:lnSpc>
                <a:spcPct val="110000"/>
              </a:lnSpc>
              <a:spcBef>
                <a:spcPct val="0"/>
              </a:spcBef>
              <a:buClrTx/>
              <a:buFont typeface="Wingdings" panose="05000000000000000000" pitchFamily="2" charset="2"/>
              <a:buChar char="q"/>
            </a:pPr>
            <a:r>
              <a:rPr lang="en-US" altLang="en-US" sz="1600" dirty="0">
                <a:latin typeface="Verdana" panose="020B0604030504040204" pitchFamily="34" charset="0"/>
              </a:rPr>
              <a:t>  Telecommunication auditing</a:t>
            </a:r>
          </a:p>
          <a:p>
            <a:pPr algn="just">
              <a:lnSpc>
                <a:spcPct val="110000"/>
              </a:lnSpc>
              <a:spcBef>
                <a:spcPct val="0"/>
              </a:spcBef>
              <a:buClrTx/>
              <a:buFont typeface="Wingdings" panose="05000000000000000000" pitchFamily="2" charset="2"/>
              <a:buChar char="q"/>
            </a:pPr>
            <a:r>
              <a:rPr lang="en-US" altLang="en-US" sz="1600" dirty="0">
                <a:latin typeface="Verdana" panose="020B0604030504040204" pitchFamily="34" charset="0"/>
              </a:rPr>
              <a:t>  Site acquisition</a:t>
            </a:r>
          </a:p>
          <a:p>
            <a:pPr algn="just">
              <a:lnSpc>
                <a:spcPct val="110000"/>
              </a:lnSpc>
              <a:spcBef>
                <a:spcPct val="0"/>
              </a:spcBef>
              <a:buClrTx/>
              <a:buFont typeface="Wingdings" panose="05000000000000000000" pitchFamily="2" charset="2"/>
              <a:buChar char="q"/>
            </a:pPr>
            <a:r>
              <a:rPr lang="en-US" altLang="en-US" sz="1600" dirty="0">
                <a:latin typeface="Verdana" panose="020B0604030504040204" pitchFamily="34" charset="0"/>
              </a:rPr>
              <a:t>  Microwave Line of Site Survey</a:t>
            </a:r>
          </a:p>
          <a:p>
            <a:pPr algn="just">
              <a:lnSpc>
                <a:spcPct val="110000"/>
              </a:lnSpc>
              <a:spcBef>
                <a:spcPct val="0"/>
              </a:spcBef>
              <a:buClrTx/>
              <a:buFont typeface="Wingdings" panose="05000000000000000000" pitchFamily="2" charset="2"/>
              <a:buChar char="q"/>
            </a:pPr>
            <a:r>
              <a:rPr lang="en-US" altLang="en-US" sz="1600" dirty="0">
                <a:latin typeface="Verdana" panose="020B0604030504040204" pitchFamily="34" charset="0"/>
              </a:rPr>
              <a:t>  Construction management</a:t>
            </a:r>
          </a:p>
          <a:p>
            <a:pPr algn="just">
              <a:lnSpc>
                <a:spcPct val="110000"/>
              </a:lnSpc>
              <a:spcBef>
                <a:spcPct val="0"/>
              </a:spcBef>
              <a:buClrTx/>
              <a:buFont typeface="Wingdings" panose="05000000000000000000" pitchFamily="2" charset="2"/>
              <a:buChar char="q"/>
            </a:pPr>
            <a:r>
              <a:rPr lang="en-US" altLang="en-US" sz="1600" dirty="0">
                <a:latin typeface="Verdana" panose="020B0604030504040204" pitchFamily="34" charset="0"/>
              </a:rPr>
              <a:t>  Project implementation supervision</a:t>
            </a:r>
          </a:p>
          <a:p>
            <a:pPr algn="just">
              <a:lnSpc>
                <a:spcPct val="110000"/>
              </a:lnSpc>
              <a:spcBef>
                <a:spcPct val="0"/>
              </a:spcBef>
              <a:buClrTx/>
              <a:buFont typeface="Wingdings" panose="05000000000000000000" pitchFamily="2" charset="2"/>
              <a:buChar char="q"/>
            </a:pPr>
            <a:r>
              <a:rPr lang="en-US" altLang="en-US" sz="1600" dirty="0">
                <a:latin typeface="Verdana" panose="020B0604030504040204" pitchFamily="34" charset="0"/>
              </a:rPr>
              <a:t>  Training, </a:t>
            </a:r>
            <a:r>
              <a:rPr lang="en-US" altLang="en-US" sz="1600" dirty="0" err="1">
                <a:latin typeface="Verdana" panose="020B0604030504040204" pitchFamily="34" charset="0"/>
              </a:rPr>
              <a:t>etc</a:t>
            </a:r>
            <a:r>
              <a:rPr lang="en-US" altLang="en-US" sz="1600" dirty="0">
                <a:latin typeface="Verdana" panose="020B0604030504040204" pitchFamily="34" charset="0"/>
              </a:rPr>
              <a:t> </a:t>
            </a:r>
          </a:p>
        </p:txBody>
      </p:sp>
      <p:sp>
        <p:nvSpPr>
          <p:cNvPr id="9" name="Rectangle 2">
            <a:extLst>
              <a:ext uri="{FF2B5EF4-FFF2-40B4-BE49-F238E27FC236}">
                <a16:creationId xmlns:a16="http://schemas.microsoft.com/office/drawing/2014/main" id="{E469DB37-3796-47D1-8348-36C8C1887CB6}"/>
              </a:ext>
            </a:extLst>
          </p:cNvPr>
          <p:cNvSpPr txBox="1">
            <a:spLocks noChangeArrowheads="1"/>
          </p:cNvSpPr>
          <p:nvPr/>
        </p:nvSpPr>
        <p:spPr>
          <a:xfrm>
            <a:off x="152400" y="76200"/>
            <a:ext cx="3429000" cy="4572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1600" b="1">
                <a:latin typeface="Verdana" pitchFamily="34" charset="0"/>
              </a:rPr>
              <a:t> </a:t>
            </a:r>
            <a:r>
              <a:rPr lang="en-US" sz="1800" b="1">
                <a:solidFill>
                  <a:srgbClr val="990099"/>
                </a:solidFill>
                <a:latin typeface="Verdana" pitchFamily="34" charset="0"/>
              </a:rPr>
              <a:t>PRODUCTS AND SERVICES</a:t>
            </a:r>
            <a:endParaRPr lang="en-US" sz="1800" b="1" dirty="0">
              <a:solidFill>
                <a:srgbClr val="990099"/>
              </a:solidFill>
              <a:latin typeface="Verdana"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26628"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5EC1C3E3-8080-417C-BFF0-5FE1600FE997}" type="slidenum">
              <a:rPr lang="en-US" altLang="en-US" sz="1800" smtClean="0">
                <a:latin typeface="Arial" panose="020B0604020202020204" pitchFamily="34" charset="0"/>
              </a:rPr>
              <a:pPr>
                <a:spcBef>
                  <a:spcPct val="0"/>
                </a:spcBef>
                <a:buClrTx/>
                <a:buFontTx/>
                <a:buNone/>
              </a:pPr>
              <a:t>17</a:t>
            </a:fld>
            <a:endParaRPr lang="en-US" altLang="en-US" sz="1800">
              <a:latin typeface="Arial" panose="020B0604020202020204" pitchFamily="34" charset="0"/>
            </a:endParaRPr>
          </a:p>
        </p:txBody>
      </p:sp>
      <p:sp>
        <p:nvSpPr>
          <p:cNvPr id="26630" name="Rectangle 5"/>
          <p:cNvSpPr>
            <a:spLocks noChangeArrowheads="1"/>
          </p:cNvSpPr>
          <p:nvPr/>
        </p:nvSpPr>
        <p:spPr bwMode="auto">
          <a:xfrm>
            <a:off x="0" y="457200"/>
            <a:ext cx="3581400" cy="4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512763" indent="-347663">
              <a:spcBef>
                <a:spcPct val="20000"/>
              </a:spcBef>
              <a:buClr>
                <a:schemeClr val="accent1"/>
              </a:buClr>
              <a:buFont typeface="Arial" panose="020B0604020202020204" pitchFamily="34" charset="0"/>
              <a:buChar char="•"/>
              <a:tabLst>
                <a:tab pos="238125"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238125"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238125"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238125"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9pPr>
          </a:lstStyle>
          <a:p>
            <a:pPr algn="just">
              <a:lnSpc>
                <a:spcPct val="150000"/>
              </a:lnSpc>
              <a:spcBef>
                <a:spcPct val="0"/>
              </a:spcBef>
              <a:buClrTx/>
              <a:buFontTx/>
              <a:buNone/>
            </a:pPr>
            <a:r>
              <a:rPr lang="en-US" altLang="en-US" sz="1600" b="1" dirty="0">
                <a:latin typeface="Verdana" panose="020B0604030504040204" pitchFamily="34" charset="0"/>
              </a:rPr>
              <a:t>EQUIPMENT INSTALLATION</a:t>
            </a:r>
          </a:p>
        </p:txBody>
      </p:sp>
      <p:sp>
        <p:nvSpPr>
          <p:cNvPr id="26631" name="Rectangle 7"/>
          <p:cNvSpPr>
            <a:spLocks noChangeArrowheads="1"/>
          </p:cNvSpPr>
          <p:nvPr/>
        </p:nvSpPr>
        <p:spPr bwMode="auto">
          <a:xfrm>
            <a:off x="76200" y="838200"/>
            <a:ext cx="8229600" cy="285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Font typeface="Arial" panose="020B0604020202020204" pitchFamily="34" charset="0"/>
              <a:buChar char="•"/>
              <a:tabLst>
                <a:tab pos="1028700" algn="l"/>
                <a:tab pos="6053138"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1028700" algn="l"/>
                <a:tab pos="6053138"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1028700" algn="l"/>
                <a:tab pos="6053138"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1028700" algn="l"/>
                <a:tab pos="6053138"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9pPr>
          </a:lstStyle>
          <a:p>
            <a:pPr algn="just">
              <a:spcBef>
                <a:spcPct val="0"/>
              </a:spcBef>
              <a:buClrTx/>
              <a:buFontTx/>
              <a:buNone/>
            </a:pPr>
            <a:endParaRPr lang="en-US" altLang="en-US" sz="600" dirty="0">
              <a:latin typeface="Verdana" panose="020B0604030504040204" pitchFamily="34" charset="0"/>
            </a:endParaRPr>
          </a:p>
          <a:p>
            <a:pPr algn="just">
              <a:spcBef>
                <a:spcPct val="0"/>
              </a:spcBef>
              <a:buClrTx/>
              <a:buFontTx/>
              <a:buNone/>
            </a:pPr>
            <a:r>
              <a:rPr lang="en-US" altLang="en-US" sz="1600" dirty="0">
                <a:latin typeface="Verdana" panose="020B0604030504040204" pitchFamily="34" charset="0"/>
              </a:rPr>
              <a:t>Equipment installation activities include but not limited to the followings:</a:t>
            </a:r>
          </a:p>
          <a:p>
            <a:pPr algn="just">
              <a:spcBef>
                <a:spcPct val="0"/>
              </a:spcBef>
              <a:buClrTx/>
              <a:buFontTx/>
              <a:buNone/>
            </a:pPr>
            <a:endParaRPr lang="en-US" altLang="en-US" sz="600" dirty="0">
              <a:latin typeface="Verdana" panose="020B0604030504040204" pitchFamily="34" charset="0"/>
            </a:endParaRPr>
          </a:p>
          <a:p>
            <a:pPr algn="just">
              <a:lnSpc>
                <a:spcPct val="120000"/>
              </a:lnSpc>
              <a:spcBef>
                <a:spcPct val="0"/>
              </a:spcBef>
              <a:buClrTx/>
              <a:buFont typeface="Wingdings" panose="05000000000000000000" pitchFamily="2" charset="2"/>
              <a:buChar char="q"/>
            </a:pPr>
            <a:r>
              <a:rPr lang="en-US" altLang="en-US" sz="1600" dirty="0">
                <a:latin typeface="Verdana" panose="020B0604030504040204" pitchFamily="34" charset="0"/>
              </a:rPr>
              <a:t>  Equipment procurement</a:t>
            </a:r>
          </a:p>
          <a:p>
            <a:pPr algn="just">
              <a:lnSpc>
                <a:spcPct val="120000"/>
              </a:lnSpc>
              <a:spcBef>
                <a:spcPct val="0"/>
              </a:spcBef>
              <a:buClrTx/>
              <a:buFont typeface="Wingdings" panose="05000000000000000000" pitchFamily="2" charset="2"/>
              <a:buChar char="q"/>
            </a:pPr>
            <a:r>
              <a:rPr lang="en-US" altLang="en-US" sz="1600" dirty="0">
                <a:latin typeface="Verdana" panose="020B0604030504040204" pitchFamily="34" charset="0"/>
              </a:rPr>
              <a:t>  Site survey</a:t>
            </a:r>
          </a:p>
          <a:p>
            <a:pPr algn="just">
              <a:lnSpc>
                <a:spcPct val="120000"/>
              </a:lnSpc>
              <a:spcBef>
                <a:spcPct val="0"/>
              </a:spcBef>
              <a:buClrTx/>
              <a:buFont typeface="Wingdings" panose="05000000000000000000" pitchFamily="2" charset="2"/>
              <a:buChar char="q"/>
            </a:pPr>
            <a:r>
              <a:rPr lang="en-US" altLang="en-US" sz="1600" dirty="0">
                <a:latin typeface="Verdana" panose="020B0604030504040204" pitchFamily="34" charset="0"/>
              </a:rPr>
              <a:t>  Implementation Planning</a:t>
            </a:r>
          </a:p>
          <a:p>
            <a:pPr algn="just">
              <a:lnSpc>
                <a:spcPct val="120000"/>
              </a:lnSpc>
              <a:spcBef>
                <a:spcPct val="0"/>
              </a:spcBef>
              <a:buClrTx/>
              <a:buFont typeface="Wingdings" panose="05000000000000000000" pitchFamily="2" charset="2"/>
              <a:buChar char="q"/>
            </a:pPr>
            <a:r>
              <a:rPr lang="en-US" altLang="en-US" sz="1600" dirty="0">
                <a:latin typeface="Verdana" panose="020B0604030504040204" pitchFamily="34" charset="0"/>
              </a:rPr>
              <a:t>  Design</a:t>
            </a:r>
          </a:p>
          <a:p>
            <a:pPr algn="just">
              <a:lnSpc>
                <a:spcPct val="120000"/>
              </a:lnSpc>
              <a:spcBef>
                <a:spcPct val="0"/>
              </a:spcBef>
              <a:buClrTx/>
              <a:buFont typeface="Wingdings" panose="05000000000000000000" pitchFamily="2" charset="2"/>
              <a:buChar char="q"/>
            </a:pPr>
            <a:r>
              <a:rPr lang="en-US" altLang="en-US" sz="1600" dirty="0">
                <a:latin typeface="Verdana" panose="020B0604030504040204" pitchFamily="34" charset="0"/>
              </a:rPr>
              <a:t>  Civil works</a:t>
            </a:r>
          </a:p>
          <a:p>
            <a:pPr algn="just">
              <a:lnSpc>
                <a:spcPct val="120000"/>
              </a:lnSpc>
              <a:spcBef>
                <a:spcPct val="0"/>
              </a:spcBef>
              <a:buClrTx/>
              <a:buFont typeface="Wingdings" panose="05000000000000000000" pitchFamily="2" charset="2"/>
              <a:buChar char="q"/>
            </a:pPr>
            <a:r>
              <a:rPr lang="en-US" altLang="en-US" sz="1600" dirty="0">
                <a:latin typeface="Verdana" panose="020B0604030504040204" pitchFamily="34" charset="0"/>
              </a:rPr>
              <a:t>  Project management</a:t>
            </a:r>
          </a:p>
          <a:p>
            <a:pPr algn="just">
              <a:lnSpc>
                <a:spcPct val="120000"/>
              </a:lnSpc>
              <a:spcBef>
                <a:spcPct val="0"/>
              </a:spcBef>
              <a:buClrTx/>
              <a:buFont typeface="Wingdings" panose="05000000000000000000" pitchFamily="2" charset="2"/>
              <a:buChar char="q"/>
            </a:pPr>
            <a:r>
              <a:rPr lang="en-US" altLang="en-US" sz="1600" dirty="0">
                <a:latin typeface="Verdana" panose="020B0604030504040204" pitchFamily="34" charset="0"/>
              </a:rPr>
              <a:t>  Grounding and Protection</a:t>
            </a:r>
          </a:p>
          <a:p>
            <a:pPr algn="just">
              <a:lnSpc>
                <a:spcPct val="120000"/>
              </a:lnSpc>
              <a:spcBef>
                <a:spcPct val="0"/>
              </a:spcBef>
              <a:buClrTx/>
              <a:buFont typeface="Wingdings" panose="05000000000000000000" pitchFamily="2" charset="2"/>
              <a:buChar char="q"/>
            </a:pPr>
            <a:r>
              <a:rPr lang="en-US" altLang="en-US" sz="1600" dirty="0">
                <a:latin typeface="Verdana" panose="020B0604030504040204" pitchFamily="34" charset="0"/>
              </a:rPr>
              <a:t>  Equipment setup, testing, commissioning</a:t>
            </a:r>
          </a:p>
        </p:txBody>
      </p:sp>
      <p:sp>
        <p:nvSpPr>
          <p:cNvPr id="10" name="Rectangle 2">
            <a:extLst>
              <a:ext uri="{FF2B5EF4-FFF2-40B4-BE49-F238E27FC236}">
                <a16:creationId xmlns:a16="http://schemas.microsoft.com/office/drawing/2014/main" id="{0334DE67-3F8F-4920-8D08-9A604A82F043}"/>
              </a:ext>
            </a:extLst>
          </p:cNvPr>
          <p:cNvSpPr txBox="1">
            <a:spLocks noChangeArrowheads="1"/>
          </p:cNvSpPr>
          <p:nvPr/>
        </p:nvSpPr>
        <p:spPr>
          <a:xfrm>
            <a:off x="152400" y="76200"/>
            <a:ext cx="3429000" cy="4572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1600" b="1">
                <a:latin typeface="Verdana" pitchFamily="34" charset="0"/>
              </a:rPr>
              <a:t> </a:t>
            </a:r>
            <a:r>
              <a:rPr lang="en-US" sz="1800" b="1">
                <a:solidFill>
                  <a:srgbClr val="990099"/>
                </a:solidFill>
                <a:latin typeface="Verdana" pitchFamily="34" charset="0"/>
              </a:rPr>
              <a:t>PRODUCTS AND SERVICES</a:t>
            </a:r>
            <a:endParaRPr lang="en-US" sz="1800" b="1" dirty="0">
              <a:solidFill>
                <a:srgbClr val="990099"/>
              </a:solidFill>
              <a:latin typeface="Verdana"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28676"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1B3E663B-BFBC-4E28-9595-75075352502B}" type="slidenum">
              <a:rPr lang="en-US" altLang="en-US" sz="1800" smtClean="0">
                <a:latin typeface="Arial" panose="020B0604020202020204" pitchFamily="34" charset="0"/>
              </a:rPr>
              <a:pPr>
                <a:spcBef>
                  <a:spcPct val="0"/>
                </a:spcBef>
                <a:buClrTx/>
                <a:buFontTx/>
                <a:buNone/>
              </a:pPr>
              <a:t>18</a:t>
            </a:fld>
            <a:endParaRPr lang="en-US" altLang="en-US" sz="1800">
              <a:latin typeface="Arial" panose="020B0604020202020204" pitchFamily="34" charset="0"/>
            </a:endParaRPr>
          </a:p>
        </p:txBody>
      </p:sp>
      <p:sp>
        <p:nvSpPr>
          <p:cNvPr id="28678" name="Rectangle 5"/>
          <p:cNvSpPr>
            <a:spLocks noChangeArrowheads="1"/>
          </p:cNvSpPr>
          <p:nvPr/>
        </p:nvSpPr>
        <p:spPr bwMode="auto">
          <a:xfrm>
            <a:off x="0" y="609600"/>
            <a:ext cx="3657600" cy="4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512763" indent="-347663">
              <a:spcBef>
                <a:spcPct val="20000"/>
              </a:spcBef>
              <a:buClr>
                <a:schemeClr val="accent1"/>
              </a:buClr>
              <a:buFont typeface="Arial" panose="020B0604020202020204" pitchFamily="34" charset="0"/>
              <a:buChar char="•"/>
              <a:tabLst>
                <a:tab pos="238125"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238125"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238125"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238125"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9pPr>
          </a:lstStyle>
          <a:p>
            <a:pPr algn="just">
              <a:lnSpc>
                <a:spcPct val="150000"/>
              </a:lnSpc>
              <a:spcBef>
                <a:spcPct val="0"/>
              </a:spcBef>
              <a:buClrTx/>
              <a:buFontTx/>
              <a:buNone/>
            </a:pPr>
            <a:r>
              <a:rPr lang="en-US" altLang="en-US" sz="1600" b="1" dirty="0">
                <a:latin typeface="Verdana" panose="020B0604030504040204" pitchFamily="34" charset="0"/>
              </a:rPr>
              <a:t>EQUIPMENT MAINTENANCE</a:t>
            </a:r>
          </a:p>
        </p:txBody>
      </p:sp>
      <p:sp>
        <p:nvSpPr>
          <p:cNvPr id="28679" name="Rectangle 7"/>
          <p:cNvSpPr>
            <a:spLocks noChangeArrowheads="1"/>
          </p:cNvSpPr>
          <p:nvPr/>
        </p:nvSpPr>
        <p:spPr bwMode="auto">
          <a:xfrm>
            <a:off x="152400" y="1028744"/>
            <a:ext cx="8077200" cy="438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Font typeface="Arial" panose="020B0604020202020204" pitchFamily="34" charset="0"/>
              <a:buChar char="•"/>
              <a:tabLst>
                <a:tab pos="1028700"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1028700"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1028700"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1028700"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1028700"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1028700"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1028700"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1028700"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1028700" algn="l"/>
              </a:tabLst>
              <a:defRPr sz="1400">
                <a:solidFill>
                  <a:schemeClr val="tx1"/>
                </a:solidFill>
                <a:latin typeface="Calibri" panose="020F0502020204030204" pitchFamily="34" charset="0"/>
              </a:defRPr>
            </a:lvl9pPr>
          </a:lstStyle>
          <a:p>
            <a:pPr algn="just">
              <a:spcBef>
                <a:spcPct val="0"/>
              </a:spcBef>
              <a:buClrTx/>
              <a:buFontTx/>
              <a:buNone/>
            </a:pPr>
            <a:r>
              <a:rPr lang="en-US" altLang="en-US" sz="1600" dirty="0">
                <a:latin typeface="Verdana" panose="020B0604030504040204" pitchFamily="34" charset="0"/>
              </a:rPr>
              <a:t>Equipment after installation and commissioning needs periodic maintenance in order to: </a:t>
            </a:r>
          </a:p>
          <a:p>
            <a:pPr algn="just">
              <a:spcBef>
                <a:spcPct val="0"/>
              </a:spcBef>
              <a:buClrTx/>
              <a:buFontTx/>
              <a:buNone/>
            </a:pPr>
            <a:endParaRPr lang="en-US" altLang="en-US" sz="500" dirty="0">
              <a:latin typeface="Verdana" panose="020B0604030504040204" pitchFamily="34" charset="0"/>
            </a:endParaRPr>
          </a:p>
          <a:p>
            <a:pPr algn="just">
              <a:spcBef>
                <a:spcPct val="0"/>
              </a:spcBef>
              <a:buClrTx/>
              <a:buFont typeface="Wingdings" panose="05000000000000000000" pitchFamily="2" charset="2"/>
              <a:buChar char="q"/>
            </a:pPr>
            <a:r>
              <a:rPr lang="en-US" altLang="en-US" sz="1600" dirty="0">
                <a:latin typeface="Verdana" panose="020B0604030504040204" pitchFamily="34" charset="0"/>
              </a:rPr>
              <a:t>  Prolong the lifespan.</a:t>
            </a:r>
          </a:p>
          <a:p>
            <a:pPr algn="just">
              <a:spcBef>
                <a:spcPct val="0"/>
              </a:spcBef>
              <a:buClrTx/>
              <a:buFont typeface="Wingdings" panose="05000000000000000000" pitchFamily="2" charset="2"/>
              <a:buChar char="q"/>
            </a:pPr>
            <a:r>
              <a:rPr lang="en-US" altLang="en-US" sz="1600" dirty="0">
                <a:latin typeface="Verdana" panose="020B0604030504040204" pitchFamily="34" charset="0"/>
              </a:rPr>
              <a:t>  Improve staff productivity</a:t>
            </a:r>
          </a:p>
          <a:p>
            <a:pPr algn="just">
              <a:spcBef>
                <a:spcPct val="0"/>
              </a:spcBef>
              <a:buClrTx/>
              <a:buFont typeface="Wingdings" panose="05000000000000000000" pitchFamily="2" charset="2"/>
              <a:buChar char="q"/>
            </a:pPr>
            <a:r>
              <a:rPr lang="en-US" altLang="en-US" sz="1600" dirty="0">
                <a:latin typeface="Verdana" panose="020B0604030504040204" pitchFamily="34" charset="0"/>
              </a:rPr>
              <a:t>  Reduce man-hour loss</a:t>
            </a:r>
          </a:p>
          <a:p>
            <a:pPr algn="just">
              <a:spcBef>
                <a:spcPct val="0"/>
              </a:spcBef>
              <a:buClrTx/>
              <a:buFont typeface="Wingdings" panose="05000000000000000000" pitchFamily="2" charset="2"/>
              <a:buChar char="q"/>
            </a:pPr>
            <a:r>
              <a:rPr lang="en-US" altLang="en-US" sz="1600" dirty="0">
                <a:latin typeface="Verdana" panose="020B0604030504040204" pitchFamily="34" charset="0"/>
              </a:rPr>
              <a:t>  Detect early malfunction and faults</a:t>
            </a:r>
          </a:p>
          <a:p>
            <a:pPr algn="just">
              <a:spcBef>
                <a:spcPct val="0"/>
              </a:spcBef>
              <a:buClrTx/>
              <a:buFont typeface="Wingdings" panose="05000000000000000000" pitchFamily="2" charset="2"/>
              <a:buNone/>
            </a:pPr>
            <a:endParaRPr lang="en-US" altLang="en-US" sz="500" dirty="0">
              <a:latin typeface="Verdana" panose="020B0604030504040204" pitchFamily="34" charset="0"/>
            </a:endParaRPr>
          </a:p>
          <a:p>
            <a:pPr algn="just">
              <a:spcBef>
                <a:spcPct val="0"/>
              </a:spcBef>
              <a:buClrTx/>
              <a:buFont typeface="Wingdings" panose="05000000000000000000" pitchFamily="2" charset="2"/>
              <a:buNone/>
            </a:pPr>
            <a:r>
              <a:rPr lang="en-US" altLang="en-US" sz="1600" dirty="0" err="1">
                <a:latin typeface="Verdana" panose="020B0604030504040204" pitchFamily="34" charset="0"/>
              </a:rPr>
              <a:t>Encom</a:t>
            </a:r>
            <a:r>
              <a:rPr lang="en-US" altLang="en-US" sz="1600" dirty="0">
                <a:latin typeface="Verdana" panose="020B0604030504040204" pitchFamily="34" charset="0"/>
              </a:rPr>
              <a:t> provides the following maintenance services:</a:t>
            </a:r>
          </a:p>
          <a:p>
            <a:pPr algn="just">
              <a:lnSpc>
                <a:spcPct val="55000"/>
              </a:lnSpc>
              <a:spcBef>
                <a:spcPct val="0"/>
              </a:spcBef>
              <a:buClrTx/>
              <a:buFontTx/>
              <a:buNone/>
            </a:pPr>
            <a:endParaRPr lang="en-US" altLang="en-US" sz="500" dirty="0">
              <a:latin typeface="Verdana" panose="020B0604030504040204" pitchFamily="34" charset="0"/>
            </a:endParaRP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Daily routine maintenance</a:t>
            </a: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Quarterly Preventive maintenance</a:t>
            </a: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Annual Maintenance checks</a:t>
            </a: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Corrective maintenance</a:t>
            </a: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Call Out Maintenance Service</a:t>
            </a: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Technical Support</a:t>
            </a: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Spare stocking</a:t>
            </a:r>
          </a:p>
        </p:txBody>
      </p:sp>
      <p:sp>
        <p:nvSpPr>
          <p:cNvPr id="9" name="Rectangle 2">
            <a:extLst>
              <a:ext uri="{FF2B5EF4-FFF2-40B4-BE49-F238E27FC236}">
                <a16:creationId xmlns:a16="http://schemas.microsoft.com/office/drawing/2014/main" id="{2E58EF4B-8C25-4B08-BB8D-80CC7D07E331}"/>
              </a:ext>
            </a:extLst>
          </p:cNvPr>
          <p:cNvSpPr>
            <a:spLocks noGrp="1" noChangeArrowheads="1"/>
          </p:cNvSpPr>
          <p:nvPr>
            <p:ph type="ctrTitle"/>
          </p:nvPr>
        </p:nvSpPr>
        <p:spPr>
          <a:xfrm>
            <a:off x="152400" y="76200"/>
            <a:ext cx="3429000" cy="457200"/>
          </a:xfrm>
        </p:spPr>
        <p:txBody>
          <a:bodyPr/>
          <a:lstStyle/>
          <a:p>
            <a:pPr eaLnBrk="1" fontAlgn="auto" hangingPunct="1">
              <a:spcAft>
                <a:spcPts val="0"/>
              </a:spcAft>
              <a:defRPr/>
            </a:pPr>
            <a:r>
              <a:rPr lang="en-US" sz="1600" b="1" dirty="0">
                <a:latin typeface="Verdana" pitchFamily="34" charset="0"/>
              </a:rPr>
              <a:t> </a:t>
            </a:r>
            <a:r>
              <a:rPr lang="en-US" sz="1800" b="1" dirty="0">
                <a:solidFill>
                  <a:srgbClr val="990099"/>
                </a:solidFill>
                <a:latin typeface="Verdana" pitchFamily="34" charset="0"/>
              </a:rPr>
              <a:t>PRODUCTS AND SERVICES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bwMode="auto">
          <a:xfrm rot="16200000">
            <a:off x="8317706" y="3423444"/>
            <a:ext cx="2366963"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30724"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E4481FE9-D0B7-4B00-9B64-D4BA7874BC8A}" type="slidenum">
              <a:rPr lang="en-US" altLang="en-US" sz="1800" smtClean="0">
                <a:latin typeface="Arial" panose="020B0604020202020204" pitchFamily="34" charset="0"/>
              </a:rPr>
              <a:pPr>
                <a:spcBef>
                  <a:spcPct val="0"/>
                </a:spcBef>
                <a:buClrTx/>
                <a:buFontTx/>
                <a:buNone/>
              </a:pPr>
              <a:t>19</a:t>
            </a:fld>
            <a:endParaRPr lang="en-US" altLang="en-US" sz="1800">
              <a:latin typeface="Arial" panose="020B0604020202020204" pitchFamily="34" charset="0"/>
            </a:endParaRPr>
          </a:p>
        </p:txBody>
      </p:sp>
      <p:sp>
        <p:nvSpPr>
          <p:cNvPr id="8" name="Rectangle 5">
            <a:extLst>
              <a:ext uri="{FF2B5EF4-FFF2-40B4-BE49-F238E27FC236}">
                <a16:creationId xmlns:a16="http://schemas.microsoft.com/office/drawing/2014/main" id="{955B89C5-F80F-45E3-A6F6-1D4367AA7DA0}"/>
              </a:ext>
            </a:extLst>
          </p:cNvPr>
          <p:cNvSpPr>
            <a:spLocks noChangeArrowheads="1"/>
          </p:cNvSpPr>
          <p:nvPr/>
        </p:nvSpPr>
        <p:spPr bwMode="auto">
          <a:xfrm>
            <a:off x="152400" y="762000"/>
            <a:ext cx="8915400" cy="1732269"/>
          </a:xfrm>
          <a:prstGeom prst="rect">
            <a:avLst/>
          </a:prstGeom>
          <a:noFill/>
          <a:ln w="9525">
            <a:noFill/>
            <a:miter lim="800000"/>
            <a:headEnd/>
            <a:tailEnd/>
          </a:ln>
        </p:spPr>
        <p:txBody>
          <a:bodyPr wrap="square" anchor="ctr">
            <a:spAutoFit/>
          </a:bodyPr>
          <a:lstStyle/>
          <a:p>
            <a:pPr marL="512763" indent="-512763" algn="just">
              <a:lnSpc>
                <a:spcPct val="150000"/>
              </a:lnSpc>
              <a:defRPr/>
            </a:pPr>
            <a:r>
              <a:rPr lang="en-US" sz="1600" b="1" dirty="0">
                <a:latin typeface="Verdana" pitchFamily="34" charset="0"/>
              </a:rPr>
              <a:t>INMARSAT SYSTEMS</a:t>
            </a:r>
          </a:p>
          <a:p>
            <a:pPr marL="512763" indent="-347663" algn="just">
              <a:lnSpc>
                <a:spcPct val="30000"/>
              </a:lnSpc>
              <a:defRPr/>
            </a:pPr>
            <a:r>
              <a:rPr lang="en-US" sz="1600" dirty="0">
                <a:latin typeface="Verdana" pitchFamily="34" charset="0"/>
              </a:rPr>
              <a:t>	</a:t>
            </a:r>
          </a:p>
          <a:p>
            <a:pPr indent="-347663" algn="just" defTabSz="114300">
              <a:lnSpc>
                <a:spcPct val="125000"/>
              </a:lnSpc>
              <a:defRPr/>
            </a:pPr>
            <a:r>
              <a:rPr lang="en-US" sz="1600" dirty="0">
                <a:latin typeface="Verdana" pitchFamily="34" charset="0"/>
              </a:rPr>
              <a:t>Inmarsat types B, Mini M, M4, RBGAN (Inmarsat terminal used mainly for 	data and Internet access) and Inmarsat Fleet from JRC, NERA, </a:t>
            </a:r>
            <a:r>
              <a:rPr lang="en-US" sz="1600" dirty="0" err="1">
                <a:latin typeface="Verdana" pitchFamily="34" charset="0"/>
              </a:rPr>
              <a:t>Thrane</a:t>
            </a:r>
            <a:r>
              <a:rPr lang="en-US" sz="1600" dirty="0">
                <a:latin typeface="Verdana" pitchFamily="34" charset="0"/>
              </a:rPr>
              <a:t> &amp; </a:t>
            </a:r>
            <a:r>
              <a:rPr lang="en-US" sz="1600" dirty="0" err="1">
                <a:latin typeface="Verdana" pitchFamily="34" charset="0"/>
              </a:rPr>
              <a:t>Thrane</a:t>
            </a:r>
            <a:r>
              <a:rPr lang="en-US" sz="1600" dirty="0">
                <a:latin typeface="Verdana" pitchFamily="34" charset="0"/>
              </a:rPr>
              <a:t>, and Anritsu are the 	Inmarsat terminals we supply, install, commission and maintain. </a:t>
            </a:r>
          </a:p>
          <a:p>
            <a:pPr marL="512763" indent="-347663" algn="just">
              <a:lnSpc>
                <a:spcPct val="125000"/>
              </a:lnSpc>
              <a:defRPr/>
            </a:pPr>
            <a:endParaRPr lang="en-US" sz="1600" dirty="0">
              <a:latin typeface="Verdana" pitchFamily="34" charset="0"/>
            </a:endParaRPr>
          </a:p>
        </p:txBody>
      </p:sp>
      <p:pic>
        <p:nvPicPr>
          <p:cNvPr id="30727" name="Picture 7" descr="C:\Technical\Acer Laptop\Technical\Inmarsat\Selenia Communication\JUE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2819400"/>
            <a:ext cx="21129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3" y="2743200"/>
            <a:ext cx="190658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a:extLst>
              <a:ext uri="{FF2B5EF4-FFF2-40B4-BE49-F238E27FC236}">
                <a16:creationId xmlns:a16="http://schemas.microsoft.com/office/drawing/2014/main" id="{E421A111-36F7-4449-9E0A-9E6C688DA8E7}"/>
              </a:ext>
            </a:extLst>
          </p:cNvPr>
          <p:cNvSpPr txBox="1">
            <a:spLocks noChangeArrowheads="1"/>
          </p:cNvSpPr>
          <p:nvPr/>
        </p:nvSpPr>
        <p:spPr>
          <a:xfrm>
            <a:off x="152400" y="76200"/>
            <a:ext cx="3429000" cy="4572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1600" b="1">
                <a:latin typeface="Verdana" pitchFamily="34" charset="0"/>
              </a:rPr>
              <a:t> </a:t>
            </a:r>
            <a:r>
              <a:rPr lang="en-US" sz="1800" b="1">
                <a:solidFill>
                  <a:srgbClr val="990099"/>
                </a:solidFill>
                <a:latin typeface="Verdana" pitchFamily="34" charset="0"/>
              </a:rPr>
              <a:t>PRODUCTS AND SERVICES</a:t>
            </a:r>
            <a:endParaRPr lang="en-US" sz="1800" b="1" dirty="0">
              <a:solidFill>
                <a:srgbClr val="990099"/>
              </a:solidFill>
              <a:latin typeface="Verdana"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
            <a:extLst>
              <a:ext uri="{FF2B5EF4-FFF2-40B4-BE49-F238E27FC236}">
                <a16:creationId xmlns:a16="http://schemas.microsoft.com/office/drawing/2014/main" id="{D7903384-4EA4-42D1-95F3-DF28951087A7}"/>
              </a:ext>
            </a:extLst>
          </p:cNvPr>
          <p:cNvSpPr>
            <a:spLocks noGrp="1" noChangeArrowheads="1"/>
          </p:cNvSpPr>
          <p:nvPr>
            <p:ph type="subTitle" idx="1"/>
          </p:nvPr>
        </p:nvSpPr>
        <p:spPr>
          <a:xfrm>
            <a:off x="152400" y="609600"/>
            <a:ext cx="6934200" cy="685800"/>
          </a:xfrm>
        </p:spPr>
        <p:txBody>
          <a:bodyPr rtlCol="0"/>
          <a:lstStyle/>
          <a:p>
            <a:pPr eaLnBrk="1" fontAlgn="auto" hangingPunct="1">
              <a:spcAft>
                <a:spcPts val="0"/>
              </a:spcAft>
              <a:defRPr/>
            </a:pPr>
            <a:r>
              <a:rPr lang="en-US" b="1" dirty="0">
                <a:latin typeface="Verdana" pitchFamily="34" charset="0"/>
              </a:rPr>
              <a:t>    </a:t>
            </a:r>
            <a:r>
              <a:rPr lang="en-US" b="1" dirty="0">
                <a:solidFill>
                  <a:schemeClr val="tx1"/>
                </a:solidFill>
                <a:latin typeface="Verdana" pitchFamily="34" charset="0"/>
              </a:rPr>
              <a:t>COMMITMENT</a:t>
            </a:r>
          </a:p>
        </p:txBody>
      </p:sp>
      <p:sp>
        <p:nvSpPr>
          <p:cNvPr id="61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6149"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0E629FD1-D043-4EC7-B401-6751E60F5CB6}" type="slidenum">
              <a:rPr lang="en-US" altLang="en-US" sz="1800" smtClean="0">
                <a:latin typeface="Arial" panose="020B0604020202020204" pitchFamily="34" charset="0"/>
              </a:rPr>
              <a:pPr>
                <a:spcBef>
                  <a:spcPct val="0"/>
                </a:spcBef>
                <a:buClrTx/>
                <a:buFontTx/>
                <a:buNone/>
              </a:pPr>
              <a:t>2</a:t>
            </a:fld>
            <a:endParaRPr lang="en-US" altLang="en-US" sz="1800">
              <a:latin typeface="Arial" panose="020B0604020202020204" pitchFamily="34" charset="0"/>
            </a:endParaRPr>
          </a:p>
        </p:txBody>
      </p:sp>
      <p:sp>
        <p:nvSpPr>
          <p:cNvPr id="6151" name="Rectangle 5"/>
          <p:cNvSpPr>
            <a:spLocks noChangeArrowheads="1"/>
          </p:cNvSpPr>
          <p:nvPr/>
        </p:nvSpPr>
        <p:spPr bwMode="auto">
          <a:xfrm>
            <a:off x="76200" y="1066800"/>
            <a:ext cx="94488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12763">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a:lnSpc>
                <a:spcPct val="130000"/>
              </a:lnSpc>
              <a:spcBef>
                <a:spcPct val="0"/>
              </a:spcBef>
              <a:buClrTx/>
              <a:buFontTx/>
              <a:buNone/>
            </a:pPr>
            <a:r>
              <a:rPr lang="en-US" altLang="en-US" sz="1800">
                <a:latin typeface="Verdana" panose="020B0604030504040204" pitchFamily="34" charset="0"/>
              </a:rPr>
              <a:t>Encom’s commitment is to </a:t>
            </a:r>
          </a:p>
          <a:p>
            <a:pPr algn="just">
              <a:spcBef>
                <a:spcPct val="0"/>
              </a:spcBef>
              <a:buClrTx/>
              <a:buFontTx/>
              <a:buNone/>
            </a:pPr>
            <a:endParaRPr lang="en-US" altLang="en-US" sz="1000">
              <a:latin typeface="Verdana" panose="020B0604030504040204" pitchFamily="34" charset="0"/>
            </a:endParaRPr>
          </a:p>
          <a:p>
            <a:pPr algn="just">
              <a:lnSpc>
                <a:spcPct val="130000"/>
              </a:lnSpc>
              <a:spcBef>
                <a:spcPct val="0"/>
              </a:spcBef>
              <a:buClrTx/>
              <a:buFont typeface="Wingdings" panose="05000000000000000000" pitchFamily="2" charset="2"/>
              <a:buChar char="q"/>
            </a:pPr>
            <a:r>
              <a:rPr lang="en-US" altLang="en-US" sz="1800">
                <a:latin typeface="Verdana" panose="020B0604030504040204" pitchFamily="34" charset="0"/>
              </a:rPr>
              <a:t>	 Provide products and services that conform exactly to customer  	 	 requirements </a:t>
            </a:r>
          </a:p>
          <a:p>
            <a:pPr algn="just">
              <a:lnSpc>
                <a:spcPct val="25000"/>
              </a:lnSpc>
              <a:spcBef>
                <a:spcPct val="0"/>
              </a:spcBef>
              <a:buClrTx/>
              <a:buFont typeface="Wingdings" panose="05000000000000000000" pitchFamily="2" charset="2"/>
              <a:buNone/>
            </a:pPr>
            <a:endParaRPr lang="en-US" altLang="en-US" sz="1800">
              <a:latin typeface="Verdana" panose="020B0604030504040204" pitchFamily="34" charset="0"/>
            </a:endParaRPr>
          </a:p>
          <a:p>
            <a:pPr algn="just">
              <a:lnSpc>
                <a:spcPct val="130000"/>
              </a:lnSpc>
              <a:spcBef>
                <a:spcPct val="0"/>
              </a:spcBef>
              <a:buClrTx/>
              <a:buFont typeface="Wingdings" panose="05000000000000000000" pitchFamily="2" charset="2"/>
              <a:buChar char="q"/>
            </a:pPr>
            <a:r>
              <a:rPr lang="en-US" altLang="en-US" sz="1800">
                <a:latin typeface="Verdana" panose="020B0604030504040204" pitchFamily="34" charset="0"/>
              </a:rPr>
              <a:t>	 Meet those requirements without error on time and every time. </a:t>
            </a:r>
          </a:p>
          <a:p>
            <a:pPr algn="just">
              <a:lnSpc>
                <a:spcPct val="25000"/>
              </a:lnSpc>
              <a:spcBef>
                <a:spcPct val="0"/>
              </a:spcBef>
              <a:buClrTx/>
              <a:buFont typeface="Wingdings" panose="05000000000000000000" pitchFamily="2" charset="2"/>
              <a:buNone/>
            </a:pPr>
            <a:endParaRPr lang="en-US" altLang="en-US" sz="1800">
              <a:latin typeface="Verdana" panose="020B0604030504040204" pitchFamily="34" charset="0"/>
            </a:endParaRPr>
          </a:p>
          <a:p>
            <a:pPr algn="just">
              <a:lnSpc>
                <a:spcPct val="130000"/>
              </a:lnSpc>
              <a:spcBef>
                <a:spcPct val="0"/>
              </a:spcBef>
              <a:buClrTx/>
              <a:buFont typeface="Wingdings" panose="05000000000000000000" pitchFamily="2" charset="2"/>
              <a:buChar char="q"/>
            </a:pPr>
            <a:r>
              <a:rPr lang="en-US" altLang="en-US" sz="1800">
                <a:latin typeface="Verdana" panose="020B0604030504040204" pitchFamily="34" charset="0"/>
              </a:rPr>
              <a:t>	 Deliver efficient services to customers with full understanding 	 	 	 of their needs</a:t>
            </a:r>
          </a:p>
        </p:txBody>
      </p:sp>
      <p:sp>
        <p:nvSpPr>
          <p:cNvPr id="6152" name="Rectangle 2"/>
          <p:cNvSpPr>
            <a:spLocks noChangeArrowheads="1"/>
          </p:cNvSpPr>
          <p:nvPr/>
        </p:nvSpPr>
        <p:spPr bwMode="auto">
          <a:xfrm>
            <a:off x="152400" y="3581400"/>
            <a:ext cx="8763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800" dirty="0">
                <a:latin typeface="Verdana" panose="020B0604030504040204" pitchFamily="34" charset="0"/>
                <a:ea typeface="Verdana" panose="020B0604030504040204" pitchFamily="34" charset="0"/>
                <a:cs typeface="Verdana" panose="020B0604030504040204" pitchFamily="34" charset="0"/>
              </a:rPr>
              <a:t> </a:t>
            </a:r>
          </a:p>
          <a:p>
            <a:pPr eaLnBrk="1" hangingPunct="1">
              <a:spcBef>
                <a:spcPct val="0"/>
              </a:spcBef>
              <a:buClrTx/>
              <a:buFontTx/>
              <a:buNone/>
            </a:pPr>
            <a:r>
              <a:rPr lang="en-US" altLang="en-US" sz="1800" b="1" dirty="0">
                <a:latin typeface="Verdana" panose="020B0604030504040204" pitchFamily="34" charset="0"/>
                <a:ea typeface="Verdana" panose="020B0604030504040204" pitchFamily="34" charset="0"/>
                <a:cs typeface="Verdana" panose="020B0604030504040204" pitchFamily="34" charset="0"/>
              </a:rPr>
              <a:t>    </a:t>
            </a:r>
            <a:r>
              <a:rPr lang="en-US" altLang="en-US" sz="2000" b="1" dirty="0">
                <a:latin typeface="Verdana" panose="020B0604030504040204" pitchFamily="34" charset="0"/>
                <a:ea typeface="Verdana" panose="020B0604030504040204" pitchFamily="34" charset="0"/>
                <a:cs typeface="Verdana" panose="020B0604030504040204" pitchFamily="34" charset="0"/>
              </a:rPr>
              <a:t>MISSION STATEMENT</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6153" name="Rectangle 3"/>
          <p:cNvSpPr>
            <a:spLocks noChangeArrowheads="1"/>
          </p:cNvSpPr>
          <p:nvPr/>
        </p:nvSpPr>
        <p:spPr bwMode="auto">
          <a:xfrm>
            <a:off x="609600" y="44196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800">
                <a:latin typeface="Verdana" panose="020B0604030504040204" pitchFamily="34" charset="0"/>
                <a:ea typeface="Verdana" panose="020B0604030504040204" pitchFamily="34" charset="0"/>
                <a:cs typeface="Verdana" panose="020B0604030504040204" pitchFamily="34" charset="0"/>
              </a:rPr>
              <a:t>Encom’s mission is to ensure that telecommunication and IT services through collaborations get to the remotest part of Nigeria and beyond.</a:t>
            </a:r>
            <a:endParaRPr lang="en-US" altLang="en-US" sz="1800">
              <a:latin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a:extLst>
              <a:ext uri="{FF2B5EF4-FFF2-40B4-BE49-F238E27FC236}">
                <a16:creationId xmlns:a16="http://schemas.microsoft.com/office/drawing/2014/main" id="{343A8FC3-AC0C-41EC-82C5-399B9001AFA7}"/>
              </a:ext>
            </a:extLst>
          </p:cNvPr>
          <p:cNvSpPr>
            <a:spLocks noGrp="1" noChangeArrowheads="1"/>
          </p:cNvSpPr>
          <p:nvPr>
            <p:ph type="ctrTitle"/>
          </p:nvPr>
        </p:nvSpPr>
        <p:spPr>
          <a:xfrm>
            <a:off x="1295400" y="0"/>
            <a:ext cx="8420100" cy="457200"/>
          </a:xfrm>
        </p:spPr>
        <p:txBody>
          <a:bodyPr/>
          <a:lstStyle/>
          <a:p>
            <a:pPr eaLnBrk="1" fontAlgn="auto" hangingPunct="1">
              <a:spcAft>
                <a:spcPts val="0"/>
              </a:spcAft>
              <a:defRPr/>
            </a:pPr>
            <a:r>
              <a:rPr lang="en-US" sz="1800" b="1" dirty="0">
                <a:latin typeface="Verdana" pitchFamily="34" charset="0"/>
              </a:rPr>
              <a:t>                                                                              </a:t>
            </a:r>
            <a:endParaRPr lang="en-US" sz="1800" b="1" dirty="0">
              <a:solidFill>
                <a:srgbClr val="990099"/>
              </a:solidFill>
              <a:latin typeface="Verdana" pitchFamily="34" charset="0"/>
            </a:endParaRPr>
          </a:p>
        </p:txBody>
      </p:sp>
      <p:sp>
        <p:nvSpPr>
          <p:cNvPr id="3686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36868"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8D4B35DC-82CA-43DC-993B-E2A173C3E666}" type="slidenum">
              <a:rPr lang="en-US" altLang="en-US" sz="1800" smtClean="0">
                <a:latin typeface="Arial" panose="020B0604020202020204" pitchFamily="34" charset="0"/>
              </a:rPr>
              <a:pPr>
                <a:spcBef>
                  <a:spcPct val="0"/>
                </a:spcBef>
                <a:buClrTx/>
                <a:buFontTx/>
                <a:buNone/>
              </a:pPr>
              <a:t>20</a:t>
            </a:fld>
            <a:endParaRPr lang="en-US" altLang="en-US" sz="1800">
              <a:latin typeface="Arial" panose="020B0604020202020204" pitchFamily="34" charset="0"/>
            </a:endParaRPr>
          </a:p>
        </p:txBody>
      </p:sp>
      <p:sp>
        <p:nvSpPr>
          <p:cNvPr id="36870" name="Rectangle 5"/>
          <p:cNvSpPr>
            <a:spLocks noChangeArrowheads="1"/>
          </p:cNvSpPr>
          <p:nvPr/>
        </p:nvSpPr>
        <p:spPr bwMode="auto">
          <a:xfrm>
            <a:off x="0" y="462610"/>
            <a:ext cx="1828800" cy="4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512763" indent="-347663">
              <a:spcBef>
                <a:spcPct val="20000"/>
              </a:spcBef>
              <a:buClr>
                <a:schemeClr val="accent1"/>
              </a:buClr>
              <a:buFont typeface="Arial" panose="020B0604020202020204" pitchFamily="34" charset="0"/>
              <a:buChar char="•"/>
              <a:tabLst>
                <a:tab pos="238125"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238125"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238125"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238125"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9pPr>
          </a:lstStyle>
          <a:p>
            <a:pPr algn="just">
              <a:lnSpc>
                <a:spcPct val="150000"/>
              </a:lnSpc>
              <a:spcBef>
                <a:spcPct val="0"/>
              </a:spcBef>
              <a:buClrTx/>
              <a:buFontTx/>
              <a:buNone/>
            </a:pPr>
            <a:r>
              <a:rPr lang="en-US" altLang="en-US" sz="1800" b="1" dirty="0">
                <a:latin typeface="Verdana" panose="020B0604030504040204" pitchFamily="34" charset="0"/>
              </a:rPr>
              <a:t>CLIENTELE</a:t>
            </a:r>
          </a:p>
        </p:txBody>
      </p:sp>
      <p:sp>
        <p:nvSpPr>
          <p:cNvPr id="36871" name="Rectangle 7"/>
          <p:cNvSpPr>
            <a:spLocks noChangeArrowheads="1"/>
          </p:cNvSpPr>
          <p:nvPr/>
        </p:nvSpPr>
        <p:spPr bwMode="auto">
          <a:xfrm>
            <a:off x="152400" y="942253"/>
            <a:ext cx="7467600" cy="583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a:lnSpc>
                <a:spcPct val="110000"/>
              </a:lnSpc>
              <a:spcBef>
                <a:spcPct val="0"/>
              </a:spcBef>
              <a:buClrTx/>
              <a:buFontTx/>
              <a:buNone/>
            </a:pPr>
            <a:r>
              <a:rPr lang="en-US" altLang="en-US" sz="1600" dirty="0" err="1">
                <a:latin typeface="Verdana" panose="020B0604030504040204" pitchFamily="34" charset="0"/>
              </a:rPr>
              <a:t>Encom</a:t>
            </a:r>
            <a:r>
              <a:rPr lang="en-US" altLang="en-US" sz="1600" dirty="0">
                <a:latin typeface="Verdana" panose="020B0604030504040204" pitchFamily="34" charset="0"/>
              </a:rPr>
              <a:t> has provided services for the following companies</a:t>
            </a:r>
          </a:p>
          <a:p>
            <a:pPr algn="just">
              <a:lnSpc>
                <a:spcPct val="110000"/>
              </a:lnSpc>
              <a:spcBef>
                <a:spcPct val="0"/>
              </a:spcBef>
              <a:buClrTx/>
              <a:buFontTx/>
              <a:buNone/>
            </a:pPr>
            <a:endParaRPr lang="en-US" altLang="en-US" sz="500" dirty="0">
              <a:latin typeface="Verdana" panose="020B0604030504040204" pitchFamily="34" charset="0"/>
            </a:endParaRPr>
          </a:p>
          <a:p>
            <a:pPr algn="just">
              <a:lnSpc>
                <a:spcPct val="110000"/>
              </a:lnSpc>
              <a:spcBef>
                <a:spcPct val="0"/>
              </a:spcBef>
              <a:buClrTx/>
              <a:buFontTx/>
              <a:buAutoNum type="alphaLcParenR"/>
            </a:pPr>
            <a:r>
              <a:rPr lang="en-US" altLang="en-US" sz="1600" dirty="0">
                <a:latin typeface="Verdana" panose="020B0604030504040204" pitchFamily="34" charset="0"/>
              </a:rPr>
              <a:t>  Nigerian National Petroleum Corporation (NNPC) </a:t>
            </a:r>
          </a:p>
          <a:p>
            <a:pPr algn="just">
              <a:lnSpc>
                <a:spcPct val="110000"/>
              </a:lnSpc>
              <a:spcBef>
                <a:spcPct val="0"/>
              </a:spcBef>
              <a:buClrTx/>
              <a:buFontTx/>
              <a:buAutoNum type="alphaLcParenR"/>
            </a:pPr>
            <a:r>
              <a:rPr lang="en-US" altLang="en-US" sz="1600" dirty="0">
                <a:latin typeface="Verdana" panose="020B0604030504040204" pitchFamily="34" charset="0"/>
              </a:rPr>
              <a:t>  CITCC Nig. Limited</a:t>
            </a:r>
          </a:p>
          <a:p>
            <a:pPr algn="just">
              <a:lnSpc>
                <a:spcPct val="110000"/>
              </a:lnSpc>
              <a:spcBef>
                <a:spcPct val="0"/>
              </a:spcBef>
              <a:buClrTx/>
              <a:buFontTx/>
              <a:buAutoNum type="alphaLcParenR"/>
            </a:pPr>
            <a:r>
              <a:rPr lang="en-US" altLang="en-US" sz="1600" dirty="0">
                <a:latin typeface="Verdana" panose="020B0604030504040204" pitchFamily="34" charset="0"/>
              </a:rPr>
              <a:t>  CCECC Nig. Limited</a:t>
            </a:r>
          </a:p>
          <a:p>
            <a:pPr algn="just">
              <a:lnSpc>
                <a:spcPct val="110000"/>
              </a:lnSpc>
              <a:spcBef>
                <a:spcPct val="0"/>
              </a:spcBef>
              <a:buClrTx/>
              <a:buFontTx/>
              <a:buAutoNum type="alphaLcParenR"/>
            </a:pPr>
            <a:r>
              <a:rPr lang="en-US" altLang="en-US" sz="1600" dirty="0">
                <a:latin typeface="Verdana" panose="020B0604030504040204" pitchFamily="34" charset="0"/>
              </a:rPr>
              <a:t>  Abuja Municipal Management Council (AMMC), FCTA</a:t>
            </a:r>
          </a:p>
          <a:p>
            <a:pPr algn="just">
              <a:lnSpc>
                <a:spcPct val="110000"/>
              </a:lnSpc>
              <a:spcBef>
                <a:spcPct val="0"/>
              </a:spcBef>
              <a:buClrTx/>
              <a:buFontTx/>
              <a:buAutoNum type="alphaLcParenR"/>
            </a:pPr>
            <a:r>
              <a:rPr lang="en-US" altLang="en-US" sz="1600" dirty="0">
                <a:latin typeface="Verdana" panose="020B0604030504040204" pitchFamily="34" charset="0"/>
              </a:rPr>
              <a:t>  Code of Conduct Bureau</a:t>
            </a:r>
          </a:p>
          <a:p>
            <a:pPr algn="just">
              <a:lnSpc>
                <a:spcPct val="110000"/>
              </a:lnSpc>
              <a:spcBef>
                <a:spcPct val="0"/>
              </a:spcBef>
              <a:buClrTx/>
              <a:buFontTx/>
              <a:buAutoNum type="alphaLcParenR"/>
            </a:pPr>
            <a:r>
              <a:rPr lang="en-US" altLang="en-US" sz="1600" dirty="0">
                <a:latin typeface="Verdana" panose="020B0604030504040204" pitchFamily="34" charset="0"/>
              </a:rPr>
              <a:t>  Nigerian Educational Research and Development Council (NERDC)</a:t>
            </a:r>
          </a:p>
          <a:p>
            <a:pPr algn="just">
              <a:lnSpc>
                <a:spcPct val="110000"/>
              </a:lnSpc>
              <a:spcBef>
                <a:spcPct val="0"/>
              </a:spcBef>
              <a:buClrTx/>
              <a:buFontTx/>
              <a:buAutoNum type="alphaLcParenR"/>
            </a:pPr>
            <a:r>
              <a:rPr lang="en-US" altLang="en-US" sz="1600" dirty="0">
                <a:latin typeface="Verdana" panose="020B0604030504040204" pitchFamily="34" charset="0"/>
              </a:rPr>
              <a:t>  West African Seasoning Co. Limited</a:t>
            </a:r>
          </a:p>
          <a:p>
            <a:pPr algn="just">
              <a:lnSpc>
                <a:spcPct val="110000"/>
              </a:lnSpc>
              <a:spcBef>
                <a:spcPct val="0"/>
              </a:spcBef>
              <a:buClrTx/>
              <a:buFontTx/>
              <a:buAutoNum type="alphaLcParenR"/>
            </a:pPr>
            <a:r>
              <a:rPr lang="en-US" altLang="en-US" sz="1600" dirty="0">
                <a:latin typeface="Verdana" panose="020B0604030504040204" pitchFamily="34" charset="0"/>
              </a:rPr>
              <a:t>  INEC</a:t>
            </a:r>
          </a:p>
          <a:p>
            <a:pPr algn="just">
              <a:lnSpc>
                <a:spcPct val="110000"/>
              </a:lnSpc>
              <a:spcBef>
                <a:spcPct val="0"/>
              </a:spcBef>
              <a:buClrTx/>
              <a:buFontTx/>
              <a:buAutoNum type="alphaLcParenR"/>
            </a:pPr>
            <a:r>
              <a:rPr lang="en-US" altLang="en-US" sz="1600" dirty="0">
                <a:latin typeface="Verdana" panose="020B0604030504040204" pitchFamily="34" charset="0"/>
              </a:rPr>
              <a:t>  Federal Roads Maintenance Agency (FERMA)</a:t>
            </a:r>
          </a:p>
          <a:p>
            <a:pPr algn="just">
              <a:lnSpc>
                <a:spcPct val="110000"/>
              </a:lnSpc>
              <a:spcBef>
                <a:spcPct val="0"/>
              </a:spcBef>
              <a:buClrTx/>
              <a:buFontTx/>
              <a:buAutoNum type="alphaLcParenR"/>
            </a:pPr>
            <a:r>
              <a:rPr lang="en-US" altLang="en-US" sz="1600" dirty="0">
                <a:latin typeface="Verdana" panose="020B0604030504040204" pitchFamily="34" charset="0"/>
              </a:rPr>
              <a:t>  </a:t>
            </a:r>
            <a:r>
              <a:rPr lang="en-US" altLang="en-US" sz="1600" dirty="0" err="1">
                <a:latin typeface="Verdana" panose="020B0604030504040204" pitchFamily="34" charset="0"/>
              </a:rPr>
              <a:t>Gizzini</a:t>
            </a:r>
            <a:r>
              <a:rPr lang="en-US" altLang="en-US" sz="1600" dirty="0">
                <a:latin typeface="Verdana" panose="020B0604030504040204" pitchFamily="34" charset="0"/>
              </a:rPr>
              <a:t> International Limited</a:t>
            </a:r>
          </a:p>
          <a:p>
            <a:pPr algn="just">
              <a:lnSpc>
                <a:spcPct val="110000"/>
              </a:lnSpc>
              <a:spcBef>
                <a:spcPct val="0"/>
              </a:spcBef>
              <a:buClrTx/>
              <a:buFontTx/>
              <a:buAutoNum type="alphaLcParenR"/>
            </a:pPr>
            <a:r>
              <a:rPr lang="en-US" altLang="en-US" sz="1600" dirty="0">
                <a:latin typeface="Verdana" panose="020B0604030504040204" pitchFamily="34" charset="0"/>
              </a:rPr>
              <a:t>  Bedding Holdings Limited</a:t>
            </a:r>
          </a:p>
          <a:p>
            <a:pPr algn="just">
              <a:lnSpc>
                <a:spcPct val="110000"/>
              </a:lnSpc>
              <a:spcBef>
                <a:spcPct val="0"/>
              </a:spcBef>
              <a:buClrTx/>
              <a:buFontTx/>
              <a:buAutoNum type="alphaLcParenR"/>
            </a:pPr>
            <a:r>
              <a:rPr lang="en-US" altLang="en-US" sz="1600" dirty="0">
                <a:latin typeface="Verdana" panose="020B0604030504040204" pitchFamily="34" charset="0"/>
              </a:rPr>
              <a:t>  Computer Warehouse Group</a:t>
            </a:r>
          </a:p>
          <a:p>
            <a:pPr algn="just">
              <a:lnSpc>
                <a:spcPct val="110000"/>
              </a:lnSpc>
              <a:spcBef>
                <a:spcPct val="0"/>
              </a:spcBef>
              <a:buClrTx/>
              <a:buFontTx/>
              <a:buAutoNum type="alphaLcParenR"/>
            </a:pPr>
            <a:r>
              <a:rPr lang="en-US" altLang="en-US" sz="1600" dirty="0">
                <a:latin typeface="Verdana" panose="020B0604030504040204" pitchFamily="34" charset="0"/>
              </a:rPr>
              <a:t>  Ad-Alloy Precision </a:t>
            </a:r>
            <a:r>
              <a:rPr lang="en-US" altLang="en-US" sz="1600" dirty="0" err="1">
                <a:latin typeface="Verdana" panose="020B0604030504040204" pitchFamily="34" charset="0"/>
              </a:rPr>
              <a:t>Man’f</a:t>
            </a:r>
            <a:r>
              <a:rPr lang="en-US" altLang="en-US" sz="1600" dirty="0">
                <a:latin typeface="Verdana" panose="020B0604030504040204" pitchFamily="34" charset="0"/>
              </a:rPr>
              <a:t> Limited</a:t>
            </a:r>
          </a:p>
          <a:p>
            <a:pPr algn="just">
              <a:lnSpc>
                <a:spcPct val="110000"/>
              </a:lnSpc>
              <a:spcBef>
                <a:spcPct val="0"/>
              </a:spcBef>
              <a:buClrTx/>
              <a:buFontTx/>
              <a:buAutoNum type="alphaLcParenR"/>
            </a:pPr>
            <a:r>
              <a:rPr lang="en-US" altLang="en-US" sz="1600" dirty="0">
                <a:latin typeface="Verdana" panose="020B0604030504040204" pitchFamily="34" charset="0"/>
              </a:rPr>
              <a:t>  </a:t>
            </a:r>
            <a:r>
              <a:rPr lang="en-US" altLang="en-US" sz="1600" dirty="0" err="1">
                <a:latin typeface="Verdana" panose="020B0604030504040204" pitchFamily="34" charset="0"/>
              </a:rPr>
              <a:t>Adorbel</a:t>
            </a:r>
            <a:r>
              <a:rPr lang="en-US" altLang="en-US" sz="1600" dirty="0">
                <a:latin typeface="Verdana" panose="020B0604030504040204" pitchFamily="34" charset="0"/>
              </a:rPr>
              <a:t> Nigeria Limited</a:t>
            </a:r>
          </a:p>
          <a:p>
            <a:pPr algn="just">
              <a:lnSpc>
                <a:spcPct val="110000"/>
              </a:lnSpc>
              <a:spcBef>
                <a:spcPct val="0"/>
              </a:spcBef>
              <a:buClrTx/>
              <a:buFontTx/>
              <a:buAutoNum type="alphaLcParenR"/>
            </a:pPr>
            <a:r>
              <a:rPr lang="en-US" altLang="en-US" sz="1600" dirty="0">
                <a:latin typeface="Verdana" panose="020B0604030504040204" pitchFamily="34" charset="0"/>
              </a:rPr>
              <a:t>  TTI Limited</a:t>
            </a:r>
          </a:p>
          <a:p>
            <a:pPr algn="just">
              <a:lnSpc>
                <a:spcPct val="110000"/>
              </a:lnSpc>
              <a:spcBef>
                <a:spcPct val="0"/>
              </a:spcBef>
              <a:buClrTx/>
              <a:buFontTx/>
              <a:buAutoNum type="alphaLcParenR"/>
            </a:pPr>
            <a:r>
              <a:rPr lang="en-US" altLang="en-US" sz="1600" dirty="0">
                <a:latin typeface="Verdana" panose="020B0604030504040204" pitchFamily="34" charset="0"/>
              </a:rPr>
              <a:t>  PPC Limited</a:t>
            </a:r>
          </a:p>
          <a:p>
            <a:pPr algn="just">
              <a:lnSpc>
                <a:spcPct val="110000"/>
              </a:lnSpc>
              <a:spcBef>
                <a:spcPct val="0"/>
              </a:spcBef>
              <a:buClrTx/>
              <a:buFontTx/>
              <a:buAutoNum type="alphaLcParenR"/>
            </a:pPr>
            <a:r>
              <a:rPr lang="en-US" altLang="en-US" sz="1600" dirty="0">
                <a:latin typeface="Verdana" panose="020B0604030504040204" pitchFamily="34" charset="0"/>
              </a:rPr>
              <a:t>  Julius Berger Nig. Ltd</a:t>
            </a:r>
          </a:p>
          <a:p>
            <a:pPr algn="just">
              <a:lnSpc>
                <a:spcPct val="110000"/>
              </a:lnSpc>
              <a:spcBef>
                <a:spcPct val="0"/>
              </a:spcBef>
              <a:buClrTx/>
              <a:buFontTx/>
              <a:buAutoNum type="alphaLcParenR"/>
            </a:pPr>
            <a:r>
              <a:rPr lang="en-US" altLang="en-US" sz="1600" dirty="0">
                <a:latin typeface="Verdana" panose="020B0604030504040204" pitchFamily="34" charset="0"/>
              </a:rPr>
              <a:t>  </a:t>
            </a:r>
            <a:r>
              <a:rPr lang="en-US" altLang="en-US" sz="1600" dirty="0" err="1">
                <a:latin typeface="Verdana" panose="020B0604030504040204" pitchFamily="34" charset="0"/>
              </a:rPr>
              <a:t>Zadub</a:t>
            </a:r>
            <a:r>
              <a:rPr lang="en-US" altLang="en-US" sz="1600" dirty="0">
                <a:latin typeface="Verdana" panose="020B0604030504040204" pitchFamily="34" charset="0"/>
              </a:rPr>
              <a:t> Engineering Limited, </a:t>
            </a:r>
            <a:r>
              <a:rPr lang="en-US" altLang="en-US" sz="1600" dirty="0" err="1">
                <a:latin typeface="Verdana" panose="020B0604030504040204" pitchFamily="34" charset="0"/>
              </a:rPr>
              <a:t>etc</a:t>
            </a:r>
            <a:endParaRPr lang="en-US" altLang="en-US" sz="1600" dirty="0">
              <a:latin typeface="Verdana" panose="020B0604030504040204" pitchFamily="34" charset="0"/>
            </a:endParaRPr>
          </a:p>
          <a:p>
            <a:pPr algn="just">
              <a:lnSpc>
                <a:spcPct val="110000"/>
              </a:lnSpc>
              <a:spcBef>
                <a:spcPct val="0"/>
              </a:spcBef>
              <a:buClrTx/>
              <a:buFontTx/>
              <a:buAutoNum type="alphaLcParenR"/>
            </a:pPr>
            <a:r>
              <a:rPr lang="en-US" altLang="en-US" sz="1600" dirty="0">
                <a:latin typeface="Verdana" panose="020B0604030504040204" pitchFamily="34" charset="0"/>
              </a:rPr>
              <a:t>  </a:t>
            </a:r>
            <a:r>
              <a:rPr lang="en-US" altLang="en-US" sz="1600" dirty="0" err="1">
                <a:latin typeface="Verdana" panose="020B0604030504040204" pitchFamily="34" charset="0"/>
              </a:rPr>
              <a:t>Dantata</a:t>
            </a:r>
            <a:r>
              <a:rPr lang="en-US" altLang="en-US" sz="1600" dirty="0">
                <a:latin typeface="Verdana" panose="020B0604030504040204" pitchFamily="34" charset="0"/>
              </a:rPr>
              <a:t> and </a:t>
            </a:r>
            <a:r>
              <a:rPr lang="en-US" altLang="en-US" sz="1600" dirty="0" err="1">
                <a:latin typeface="Verdana" panose="020B0604030504040204" pitchFamily="34" charset="0"/>
              </a:rPr>
              <a:t>Sawoe</a:t>
            </a:r>
            <a:r>
              <a:rPr lang="en-US" altLang="en-US" sz="1600" dirty="0">
                <a:latin typeface="Verdana" panose="020B0604030504040204" pitchFamily="34" charset="0"/>
              </a:rPr>
              <a:t> Nigeria Limited</a:t>
            </a:r>
          </a:p>
          <a:p>
            <a:pPr algn="just">
              <a:lnSpc>
                <a:spcPct val="110000"/>
              </a:lnSpc>
              <a:spcBef>
                <a:spcPct val="0"/>
              </a:spcBef>
              <a:buClrTx/>
              <a:buFontTx/>
              <a:buNone/>
            </a:pPr>
            <a:endParaRPr lang="en-US" altLang="en-US" sz="1600" dirty="0">
              <a:latin typeface="Verdana" panose="020B060403050404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FDA627D0-68A8-47CF-8BAB-4402EB22FB8B}"/>
              </a:ext>
            </a:extLst>
          </p:cNvPr>
          <p:cNvSpPr>
            <a:spLocks noGrp="1" noChangeArrowheads="1"/>
          </p:cNvSpPr>
          <p:nvPr>
            <p:ph type="ctrTitle"/>
          </p:nvPr>
        </p:nvSpPr>
        <p:spPr>
          <a:xfrm>
            <a:off x="-76200" y="0"/>
            <a:ext cx="1752600" cy="457200"/>
          </a:xfrm>
        </p:spPr>
        <p:txBody>
          <a:bodyPr/>
          <a:lstStyle/>
          <a:p>
            <a:pPr eaLnBrk="1" fontAlgn="auto" hangingPunct="1">
              <a:spcAft>
                <a:spcPts val="0"/>
              </a:spcAft>
              <a:defRPr/>
            </a:pPr>
            <a:r>
              <a:rPr lang="en-US" sz="1600" b="1" dirty="0">
                <a:latin typeface="Verdana" pitchFamily="34" charset="0"/>
              </a:rPr>
              <a:t>                                  </a:t>
            </a:r>
            <a:r>
              <a:rPr lang="en-US" sz="1600" b="1" dirty="0">
                <a:solidFill>
                  <a:srgbClr val="990099"/>
                </a:solidFill>
                <a:latin typeface="Verdana" pitchFamily="34" charset="0"/>
              </a:rPr>
              <a:t> </a:t>
            </a:r>
            <a:r>
              <a:rPr lang="en-US" sz="1800" b="1" dirty="0">
                <a:solidFill>
                  <a:srgbClr val="990099"/>
                </a:solidFill>
                <a:latin typeface="Verdana" pitchFamily="34" charset="0"/>
              </a:rPr>
              <a:t>EXPERIENCE</a:t>
            </a:r>
          </a:p>
        </p:txBody>
      </p:sp>
      <p:sp>
        <p:nvSpPr>
          <p:cNvPr id="3891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38916"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48264C8A-2A56-4884-8114-FAEB01381376}" type="slidenum">
              <a:rPr lang="en-US" altLang="en-US" sz="1800" smtClean="0">
                <a:latin typeface="Arial" panose="020B0604020202020204" pitchFamily="34" charset="0"/>
              </a:rPr>
              <a:pPr>
                <a:spcBef>
                  <a:spcPct val="0"/>
                </a:spcBef>
                <a:buClrTx/>
                <a:buFontTx/>
                <a:buNone/>
              </a:pPr>
              <a:t>21</a:t>
            </a:fld>
            <a:endParaRPr lang="en-US" altLang="en-US" sz="1800">
              <a:latin typeface="Arial" panose="020B0604020202020204" pitchFamily="34" charset="0"/>
            </a:endParaRPr>
          </a:p>
        </p:txBody>
      </p:sp>
      <p:sp>
        <p:nvSpPr>
          <p:cNvPr id="38920" name="Rectangle 4"/>
          <p:cNvSpPr>
            <a:spLocks noChangeArrowheads="1"/>
          </p:cNvSpPr>
          <p:nvPr/>
        </p:nvSpPr>
        <p:spPr bwMode="auto">
          <a:xfrm>
            <a:off x="0" y="7620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accent1"/>
              </a:buClr>
              <a:buFont typeface="Arial" panose="020B0604020202020204" pitchFamily="34" charset="0"/>
              <a:buChar char="•"/>
              <a:tabLst>
                <a:tab pos="627063"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627063"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627063"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627063"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9pPr>
          </a:lstStyle>
          <a:p>
            <a:pPr algn="just">
              <a:spcBef>
                <a:spcPct val="0"/>
              </a:spcBef>
              <a:buClrTx/>
              <a:buFontTx/>
              <a:buNone/>
            </a:pPr>
            <a:r>
              <a:rPr lang="en-US" altLang="en-US" sz="1800" b="1" dirty="0">
                <a:latin typeface="Verdana" panose="020B0604030504040204" pitchFamily="34" charset="0"/>
              </a:rPr>
              <a:t>Electrical Power System </a:t>
            </a:r>
            <a:endParaRPr lang="en-US" altLang="en-US" sz="1800" dirty="0">
              <a:latin typeface="Verdana" panose="020B0604030504040204" pitchFamily="34" charset="0"/>
            </a:endParaRPr>
          </a:p>
        </p:txBody>
      </p:sp>
      <p:sp>
        <p:nvSpPr>
          <p:cNvPr id="9" name="Rectangle 5">
            <a:extLst>
              <a:ext uri="{FF2B5EF4-FFF2-40B4-BE49-F238E27FC236}">
                <a16:creationId xmlns:a16="http://schemas.microsoft.com/office/drawing/2014/main" id="{02643F96-AA62-438C-9953-97592D42F294}"/>
              </a:ext>
            </a:extLst>
          </p:cNvPr>
          <p:cNvSpPr>
            <a:spLocks noChangeArrowheads="1"/>
          </p:cNvSpPr>
          <p:nvPr/>
        </p:nvSpPr>
        <p:spPr bwMode="auto">
          <a:xfrm>
            <a:off x="0" y="1371600"/>
            <a:ext cx="8285162" cy="3940175"/>
          </a:xfrm>
          <a:prstGeom prst="rect">
            <a:avLst/>
          </a:prstGeom>
          <a:noFill/>
          <a:ln w="9525">
            <a:noFill/>
            <a:miter lim="800000"/>
            <a:headEnd/>
            <a:tailEnd/>
          </a:ln>
        </p:spPr>
        <p:txBody>
          <a:bodyPr>
            <a:spAutoFit/>
          </a:bodyPr>
          <a:lstStyle/>
          <a:p>
            <a:pPr marL="342900" indent="-342900" algn="just" eaLnBrk="1" hangingPunct="1">
              <a:buFont typeface="+mj-lt"/>
              <a:buAutoNum type="alphaLcParenR"/>
              <a:defRPr/>
            </a:pPr>
            <a:r>
              <a:rPr lang="en-GB" sz="1400" dirty="0">
                <a:latin typeface="Verdana" pitchFamily="34" charset="0"/>
              </a:rPr>
              <a:t>Erection Activities (Installation of Line Traps, Line Matching Units, Coaxial cables and termination to PLC equipment, </a:t>
            </a:r>
            <a:r>
              <a:rPr lang="en-GB" sz="1400" dirty="0" err="1">
                <a:latin typeface="Verdana" pitchFamily="34" charset="0"/>
              </a:rPr>
              <a:t>fiber</a:t>
            </a:r>
            <a:r>
              <a:rPr lang="en-GB" sz="1400" dirty="0">
                <a:latin typeface="Verdana" pitchFamily="34" charset="0"/>
              </a:rPr>
              <a:t> optics approach cable installation for SDH equipment , splicing and termination in Patch panels, integration activities) in 13 TCN Switchyards for PPC Limited – August 2008 to Date</a:t>
            </a:r>
          </a:p>
          <a:p>
            <a:pPr marL="342900" indent="-342900" algn="just" eaLnBrk="1" hangingPunct="1">
              <a:defRPr/>
            </a:pPr>
            <a:r>
              <a:rPr lang="en-GB" sz="1400" dirty="0">
                <a:latin typeface="Verdana" pitchFamily="34" charset="0"/>
              </a:rPr>
              <a:t> </a:t>
            </a:r>
          </a:p>
          <a:p>
            <a:pPr marL="342900" indent="-342900" algn="just" eaLnBrk="1" hangingPunct="1">
              <a:buFontTx/>
              <a:buAutoNum type="alphaLcParenR" startAt="2"/>
              <a:defRPr/>
            </a:pPr>
            <a:r>
              <a:rPr lang="en-GB" sz="1400" dirty="0">
                <a:latin typeface="Verdana" pitchFamily="34" charset="0"/>
              </a:rPr>
              <a:t>Routine Maintenance and Security of Street Lights in Central Business District and Embassy Zone, Abuja for FCTA/AMMC –Ongoing, June 2017</a:t>
            </a:r>
          </a:p>
          <a:p>
            <a:pPr algn="just" eaLnBrk="1" hangingPunct="1">
              <a:defRPr/>
            </a:pPr>
            <a:endParaRPr lang="en-GB" sz="1400" dirty="0">
              <a:latin typeface="Verdana" pitchFamily="34" charset="0"/>
            </a:endParaRPr>
          </a:p>
          <a:p>
            <a:pPr marL="342900" indent="-342900" algn="just" eaLnBrk="1" hangingPunct="1">
              <a:buFontTx/>
              <a:buAutoNum type="alphaLcParenR" startAt="2"/>
              <a:defRPr/>
            </a:pPr>
            <a:r>
              <a:rPr lang="en-GB" sz="1400" dirty="0">
                <a:latin typeface="Verdana" pitchFamily="34" charset="0"/>
              </a:rPr>
              <a:t>Relocation of High Tension Electric Cables along the Railway Corridor of Abuja Rail Mass Transit Project for CCECC Nig. Limited – Oct 2014-June 2015</a:t>
            </a:r>
          </a:p>
          <a:p>
            <a:pPr algn="just" eaLnBrk="1" hangingPunct="1">
              <a:defRPr/>
            </a:pPr>
            <a:endParaRPr lang="en-GB" sz="1400" dirty="0">
              <a:latin typeface="Verdana" pitchFamily="34" charset="0"/>
            </a:endParaRPr>
          </a:p>
          <a:p>
            <a:pPr marL="342900" indent="-342900" algn="just" eaLnBrk="1" hangingPunct="1">
              <a:buFontTx/>
              <a:buAutoNum type="alphaLcParenR" startAt="2"/>
              <a:defRPr/>
            </a:pPr>
            <a:r>
              <a:rPr lang="en-GB" sz="1400" dirty="0">
                <a:latin typeface="Verdana" pitchFamily="34" charset="0"/>
              </a:rPr>
              <a:t>Installation of ADSS </a:t>
            </a:r>
            <a:r>
              <a:rPr lang="en-GB" sz="1400" dirty="0" err="1">
                <a:latin typeface="Verdana" pitchFamily="34" charset="0"/>
              </a:rPr>
              <a:t>Fiber</a:t>
            </a:r>
            <a:r>
              <a:rPr lang="en-GB" sz="1400" dirty="0">
                <a:latin typeface="Verdana" pitchFamily="34" charset="0"/>
              </a:rPr>
              <a:t> Optic cable on </a:t>
            </a:r>
            <a:r>
              <a:rPr lang="en-GB" sz="1400" dirty="0" err="1">
                <a:latin typeface="Verdana" pitchFamily="34" charset="0"/>
              </a:rPr>
              <a:t>Ajah</a:t>
            </a:r>
            <a:r>
              <a:rPr lang="en-GB" sz="1400" dirty="0">
                <a:latin typeface="Verdana" pitchFamily="34" charset="0"/>
              </a:rPr>
              <a:t> – </a:t>
            </a:r>
            <a:r>
              <a:rPr lang="en-GB" sz="1400" dirty="0" err="1">
                <a:latin typeface="Verdana" pitchFamily="34" charset="0"/>
              </a:rPr>
              <a:t>Egbin</a:t>
            </a:r>
            <a:r>
              <a:rPr lang="en-GB" sz="1400" dirty="0">
                <a:latin typeface="Verdana" pitchFamily="34" charset="0"/>
              </a:rPr>
              <a:t> 330KV transmission line, a distance of 19Km for PPC Ltd -  Ongoing </a:t>
            </a:r>
          </a:p>
          <a:p>
            <a:pPr marL="342900" indent="-342900" algn="just" eaLnBrk="1" hangingPunct="1">
              <a:defRPr/>
            </a:pPr>
            <a:endParaRPr lang="en-GB" sz="1400" dirty="0">
              <a:latin typeface="Verdana" pitchFamily="34" charset="0"/>
            </a:endParaRPr>
          </a:p>
          <a:p>
            <a:pPr marL="342900" indent="-342900" algn="just" eaLnBrk="1" hangingPunct="1">
              <a:defRPr/>
            </a:pPr>
            <a:r>
              <a:rPr lang="en-US" sz="1400" dirty="0">
                <a:latin typeface="Verdana"/>
                <a:ea typeface="Times New Roman"/>
                <a:cs typeface="Times New Roman"/>
              </a:rPr>
              <a:t>c) TCN Power lines survey and audit of power station facilities and substations preparatory for Fiber Optics Cable deployment on High Tension (330KV and 132KV) lines throughout Nigeria for </a:t>
            </a:r>
            <a:r>
              <a:rPr lang="en-US" sz="1400" dirty="0" err="1">
                <a:latin typeface="Verdana"/>
                <a:ea typeface="Times New Roman"/>
                <a:cs typeface="Times New Roman"/>
              </a:rPr>
              <a:t>Alheri</a:t>
            </a:r>
            <a:r>
              <a:rPr lang="en-US" sz="1400" dirty="0">
                <a:latin typeface="Verdana"/>
                <a:ea typeface="Times New Roman"/>
                <a:cs typeface="Times New Roman"/>
              </a:rPr>
              <a:t> Engineering Co. Ltd, a subsidiary of </a:t>
            </a:r>
            <a:r>
              <a:rPr lang="en-US" sz="1400" dirty="0" err="1">
                <a:latin typeface="Verdana"/>
                <a:ea typeface="Times New Roman"/>
                <a:cs typeface="Times New Roman"/>
              </a:rPr>
              <a:t>Dangote</a:t>
            </a:r>
            <a:r>
              <a:rPr lang="en-US" sz="1400" dirty="0">
                <a:latin typeface="Verdana"/>
                <a:ea typeface="Times New Roman"/>
                <a:cs typeface="Times New Roman"/>
              </a:rPr>
              <a:t> Group. July – August 2006</a:t>
            </a:r>
            <a:endParaRPr lang="en-US" sz="1400" dirty="0">
              <a:latin typeface="Verdana"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45F7A37D-15AF-4DF6-B999-DC29F4432CAD}"/>
              </a:ext>
            </a:extLst>
          </p:cNvPr>
          <p:cNvSpPr>
            <a:spLocks noGrp="1" noChangeArrowheads="1"/>
          </p:cNvSpPr>
          <p:nvPr>
            <p:ph type="ctrTitle"/>
          </p:nvPr>
        </p:nvSpPr>
        <p:spPr>
          <a:xfrm>
            <a:off x="762000" y="0"/>
            <a:ext cx="2705100" cy="457200"/>
          </a:xfrm>
        </p:spPr>
        <p:txBody>
          <a:bodyPr/>
          <a:lstStyle/>
          <a:p>
            <a:pPr eaLnBrk="1" fontAlgn="auto" hangingPunct="1">
              <a:spcAft>
                <a:spcPts val="0"/>
              </a:spcAft>
              <a:defRPr/>
            </a:pPr>
            <a:r>
              <a:rPr lang="en-US" sz="1800" b="1" dirty="0">
                <a:latin typeface="Verdana" pitchFamily="34" charset="0"/>
              </a:rPr>
              <a:t>                                                                          </a:t>
            </a:r>
            <a:r>
              <a:rPr lang="en-US" sz="2000" b="1" dirty="0">
                <a:solidFill>
                  <a:srgbClr val="990099"/>
                </a:solidFill>
                <a:latin typeface="Verdana" pitchFamily="34" charset="0"/>
              </a:rPr>
              <a:t>EXPERIENCE</a:t>
            </a:r>
          </a:p>
        </p:txBody>
      </p:sp>
      <p:sp>
        <p:nvSpPr>
          <p:cNvPr id="4096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40964"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C175F048-0354-4B3A-BC16-041F0BECCAEC}" type="slidenum">
              <a:rPr lang="en-US" altLang="en-US" sz="1800" smtClean="0">
                <a:latin typeface="Arial" panose="020B0604020202020204" pitchFamily="34" charset="0"/>
              </a:rPr>
              <a:pPr>
                <a:spcBef>
                  <a:spcPct val="0"/>
                </a:spcBef>
                <a:buClrTx/>
                <a:buFontTx/>
                <a:buNone/>
              </a:pPr>
              <a:t>22</a:t>
            </a:fld>
            <a:endParaRPr lang="en-US" altLang="en-US" sz="1800">
              <a:latin typeface="Arial" panose="020B0604020202020204" pitchFamily="34" charset="0"/>
            </a:endParaRPr>
          </a:p>
        </p:txBody>
      </p:sp>
      <p:sp>
        <p:nvSpPr>
          <p:cNvPr id="40967" name="Rectangle 11"/>
          <p:cNvSpPr>
            <a:spLocks noChangeArrowheads="1"/>
          </p:cNvSpPr>
          <p:nvPr/>
        </p:nvSpPr>
        <p:spPr bwMode="auto">
          <a:xfrm>
            <a:off x="838200" y="533400"/>
            <a:ext cx="4339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800" b="1" dirty="0">
                <a:latin typeface="Arial" panose="020B0604020202020204" pitchFamily="34" charset="0"/>
              </a:rPr>
              <a:t>Radio System (Backhaul) Deployment</a:t>
            </a:r>
          </a:p>
        </p:txBody>
      </p:sp>
      <p:sp>
        <p:nvSpPr>
          <p:cNvPr id="40968" name="Rectangle 8"/>
          <p:cNvSpPr>
            <a:spLocks noChangeArrowheads="1"/>
          </p:cNvSpPr>
          <p:nvPr/>
        </p:nvSpPr>
        <p:spPr bwMode="auto">
          <a:xfrm>
            <a:off x="838200" y="914400"/>
            <a:ext cx="8229600" cy="60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lnSpc>
                <a:spcPct val="125000"/>
              </a:lnSpc>
              <a:spcBef>
                <a:spcPct val="0"/>
              </a:spcBef>
              <a:buClrTx/>
              <a:buFont typeface="Wingdings" panose="05000000000000000000" pitchFamily="2" charset="2"/>
              <a:buNone/>
            </a:pPr>
            <a:r>
              <a:rPr lang="en-GB" altLang="en-US" sz="1400" dirty="0">
                <a:latin typeface="Verdana" panose="020B0604030504040204" pitchFamily="34" charset="0"/>
              </a:rPr>
              <a:t>(a) Turnkey relocation of 2 NITEL/MTEL GSM and CDMA Radio base stations along Airport road, Abuja for Julius Berger Nig. Ltd. Nov. 2009 to March 2010</a:t>
            </a:r>
            <a:endParaRPr lang="en-US" altLang="en-US" sz="1400" dirty="0">
              <a:latin typeface="Tahoma" panose="020B0604030504040204" pitchFamily="34" charset="0"/>
            </a:endParaRPr>
          </a:p>
        </p:txBody>
      </p:sp>
      <p:sp>
        <p:nvSpPr>
          <p:cNvPr id="40969" name="Rectangle 1"/>
          <p:cNvSpPr>
            <a:spLocks noChangeArrowheads="1"/>
          </p:cNvSpPr>
          <p:nvPr/>
        </p:nvSpPr>
        <p:spPr bwMode="auto">
          <a:xfrm>
            <a:off x="838200" y="1600200"/>
            <a:ext cx="8153400" cy="8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lnSpc>
                <a:spcPct val="125000"/>
              </a:lnSpc>
              <a:spcBef>
                <a:spcPct val="0"/>
              </a:spcBef>
              <a:buClrTx/>
              <a:buFont typeface="Wingdings" panose="05000000000000000000" pitchFamily="2" charset="2"/>
              <a:buAutoNum type="alphaLcParenBoth" startAt="2"/>
            </a:pPr>
            <a:r>
              <a:rPr lang="en-GB" altLang="en-US" sz="1400" dirty="0">
                <a:latin typeface="Verdana" panose="020B0604030504040204" pitchFamily="34" charset="0"/>
              </a:rPr>
              <a:t> Installation of BTS, Generator and Microwave radio system for CITCC at </a:t>
            </a:r>
            <a:r>
              <a:rPr lang="en-GB" altLang="en-US" sz="1400" dirty="0" err="1">
                <a:latin typeface="Verdana" panose="020B0604030504040204" pitchFamily="34" charset="0"/>
              </a:rPr>
              <a:t>Yobe</a:t>
            </a:r>
            <a:r>
              <a:rPr lang="en-GB" altLang="en-US" sz="1400" dirty="0">
                <a:latin typeface="Verdana" panose="020B0604030504040204" pitchFamily="34" charset="0"/>
              </a:rPr>
              <a:t>, Zamfara, Katsina, Kano, </a:t>
            </a:r>
            <a:r>
              <a:rPr lang="en-GB" altLang="en-US" sz="1400" dirty="0" err="1">
                <a:latin typeface="Verdana" panose="020B0604030504040204" pitchFamily="34" charset="0"/>
              </a:rPr>
              <a:t>Akwa</a:t>
            </a:r>
            <a:r>
              <a:rPr lang="en-GB" altLang="en-US" sz="1400" dirty="0">
                <a:latin typeface="Verdana" panose="020B0604030504040204" pitchFamily="34" charset="0"/>
              </a:rPr>
              <a:t> Ibom, Edo, Anambra, Ebonyi and Rivers States. Sept. 2011 to April 2013</a:t>
            </a:r>
          </a:p>
        </p:txBody>
      </p:sp>
      <p:sp>
        <p:nvSpPr>
          <p:cNvPr id="10" name="Rectangle 8">
            <a:extLst>
              <a:ext uri="{FF2B5EF4-FFF2-40B4-BE49-F238E27FC236}">
                <a16:creationId xmlns:a16="http://schemas.microsoft.com/office/drawing/2014/main" id="{DA5BFDE0-DF0E-4953-85E5-128976CD1E70}"/>
              </a:ext>
            </a:extLst>
          </p:cNvPr>
          <p:cNvSpPr>
            <a:spLocks noChangeArrowheads="1"/>
          </p:cNvSpPr>
          <p:nvPr/>
        </p:nvSpPr>
        <p:spPr bwMode="auto">
          <a:xfrm>
            <a:off x="762000" y="2514600"/>
            <a:ext cx="8382000" cy="56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lnSpc>
                <a:spcPct val="125000"/>
              </a:lnSpc>
              <a:buFontTx/>
              <a:buAutoNum type="alphaLcParenBoth" startAt="3"/>
              <a:defRPr/>
            </a:pPr>
            <a:r>
              <a:rPr lang="en-GB" sz="1200" dirty="0">
                <a:latin typeface="Verdana" pitchFamily="34" charset="0"/>
              </a:rPr>
              <a:t>Installation of BSC (Switch room) equipment in </a:t>
            </a:r>
            <a:r>
              <a:rPr lang="en-GB" sz="1200" dirty="0" err="1">
                <a:latin typeface="Verdana" pitchFamily="34" charset="0"/>
              </a:rPr>
              <a:t>Akwa</a:t>
            </a:r>
            <a:r>
              <a:rPr lang="en-GB" sz="1200" dirty="0">
                <a:latin typeface="Verdana" pitchFamily="34" charset="0"/>
              </a:rPr>
              <a:t> </a:t>
            </a:r>
            <a:r>
              <a:rPr lang="en-GB" sz="1200" dirty="0" err="1">
                <a:latin typeface="Verdana" pitchFamily="34" charset="0"/>
              </a:rPr>
              <a:t>Ibom</a:t>
            </a:r>
            <a:r>
              <a:rPr lang="en-GB" sz="1200" dirty="0">
                <a:latin typeface="Verdana" pitchFamily="34" charset="0"/>
              </a:rPr>
              <a:t> for CITCC Nig. Ltd</a:t>
            </a:r>
          </a:p>
          <a:p>
            <a:pPr marL="403225" algn="just" eaLnBrk="1" hangingPunct="1">
              <a:lnSpc>
                <a:spcPct val="125000"/>
              </a:lnSpc>
              <a:defRPr/>
            </a:pPr>
            <a:endParaRPr lang="en-GB" sz="200" dirty="0">
              <a:latin typeface="Verdana" pitchFamily="34" charset="0"/>
            </a:endParaRPr>
          </a:p>
          <a:p>
            <a:pPr algn="just" eaLnBrk="1" hangingPunct="1">
              <a:lnSpc>
                <a:spcPct val="125000"/>
              </a:lnSpc>
              <a:defRPr/>
            </a:pPr>
            <a:r>
              <a:rPr lang="en-GB" sz="1200" dirty="0">
                <a:latin typeface="Verdana" pitchFamily="34" charset="0"/>
              </a:rPr>
              <a:t>Dec 2011 to April 2013.</a:t>
            </a:r>
            <a:endParaRPr lang="en-US" sz="1200" dirty="0">
              <a:latin typeface="Tahoma" pitchFamily="34" charset="0"/>
            </a:endParaRPr>
          </a:p>
        </p:txBody>
      </p:sp>
      <p:sp>
        <p:nvSpPr>
          <p:cNvPr id="11" name="Rectangle 8">
            <a:extLst>
              <a:ext uri="{FF2B5EF4-FFF2-40B4-BE49-F238E27FC236}">
                <a16:creationId xmlns:a16="http://schemas.microsoft.com/office/drawing/2014/main" id="{CD555FC8-705C-43ED-A316-C0E46292AB50}"/>
              </a:ext>
            </a:extLst>
          </p:cNvPr>
          <p:cNvSpPr>
            <a:spLocks noChangeArrowheads="1"/>
          </p:cNvSpPr>
          <p:nvPr/>
        </p:nvSpPr>
        <p:spPr bwMode="auto">
          <a:xfrm>
            <a:off x="762000" y="3243370"/>
            <a:ext cx="8382000" cy="7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25000"/>
              </a:lnSpc>
              <a:defRPr/>
            </a:pPr>
            <a:r>
              <a:rPr lang="en-GB" sz="1200" dirty="0">
                <a:latin typeface="Verdana" pitchFamily="34" charset="0"/>
              </a:rPr>
              <a:t>(d)  Transfer of radio services including link commissioning from decommissioned Masts to Towers in four NNPC Locations in Lagos</a:t>
            </a:r>
          </a:p>
          <a:p>
            <a:pPr marL="403225" algn="just" eaLnBrk="1" hangingPunct="1">
              <a:lnSpc>
                <a:spcPct val="125000"/>
              </a:lnSpc>
              <a:defRPr/>
            </a:pPr>
            <a:endParaRPr lang="en-GB" sz="200" dirty="0">
              <a:latin typeface="Verdana" pitchFamily="34" charset="0"/>
            </a:endParaRPr>
          </a:p>
          <a:p>
            <a:pPr algn="just" eaLnBrk="1" hangingPunct="1">
              <a:lnSpc>
                <a:spcPct val="125000"/>
              </a:lnSpc>
              <a:defRPr/>
            </a:pPr>
            <a:r>
              <a:rPr lang="en-GB" sz="1200" dirty="0">
                <a:latin typeface="Verdana" pitchFamily="34" charset="0"/>
              </a:rPr>
              <a:t>September 2018.</a:t>
            </a:r>
            <a:endParaRPr lang="en-US" sz="1200" dirty="0">
              <a:latin typeface="Tahoma"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07C858FB-59BD-42BF-8505-246A129367D7}"/>
              </a:ext>
            </a:extLst>
          </p:cNvPr>
          <p:cNvSpPr>
            <a:spLocks noGrp="1" noChangeArrowheads="1"/>
          </p:cNvSpPr>
          <p:nvPr>
            <p:ph type="ctrTitle"/>
          </p:nvPr>
        </p:nvSpPr>
        <p:spPr>
          <a:xfrm>
            <a:off x="304800" y="0"/>
            <a:ext cx="1943100" cy="457200"/>
          </a:xfrm>
        </p:spPr>
        <p:txBody>
          <a:bodyPr/>
          <a:lstStyle/>
          <a:p>
            <a:pPr eaLnBrk="1" fontAlgn="auto" hangingPunct="1">
              <a:spcAft>
                <a:spcPts val="0"/>
              </a:spcAft>
              <a:defRPr/>
            </a:pPr>
            <a:r>
              <a:rPr lang="en-US" sz="1800" b="1" dirty="0">
                <a:latin typeface="Verdana" pitchFamily="34" charset="0"/>
              </a:rPr>
              <a:t>                                                                          </a:t>
            </a:r>
            <a:r>
              <a:rPr lang="en-US" sz="2000" b="1" dirty="0">
                <a:solidFill>
                  <a:srgbClr val="990099"/>
                </a:solidFill>
                <a:latin typeface="Verdana" pitchFamily="34" charset="0"/>
              </a:rPr>
              <a:t>EXPERIENCE</a:t>
            </a:r>
          </a:p>
        </p:txBody>
      </p:sp>
      <p:sp>
        <p:nvSpPr>
          <p:cNvPr id="43011"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6314DE87-58EB-493A-85DE-2E1513559951}" type="slidenum">
              <a:rPr lang="en-US" altLang="en-US" sz="1800" smtClean="0">
                <a:latin typeface="Arial" panose="020B0604020202020204" pitchFamily="34" charset="0"/>
              </a:rPr>
              <a:pPr>
                <a:spcBef>
                  <a:spcPct val="0"/>
                </a:spcBef>
                <a:buClrTx/>
                <a:buFontTx/>
                <a:buNone/>
              </a:pPr>
              <a:t>23</a:t>
            </a:fld>
            <a:endParaRPr lang="en-US" altLang="en-US" sz="1800">
              <a:latin typeface="Arial" panose="020B0604020202020204" pitchFamily="34" charset="0"/>
            </a:endParaRPr>
          </a:p>
        </p:txBody>
      </p:sp>
      <p:sp>
        <p:nvSpPr>
          <p:cNvPr id="43013" name="Rectangle 4"/>
          <p:cNvSpPr>
            <a:spLocks noChangeArrowheads="1"/>
          </p:cNvSpPr>
          <p:nvPr/>
        </p:nvSpPr>
        <p:spPr bwMode="auto">
          <a:xfrm>
            <a:off x="228600" y="5334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accent1"/>
              </a:buClr>
              <a:buFont typeface="Arial" panose="020B0604020202020204" pitchFamily="34" charset="0"/>
              <a:buChar char="•"/>
              <a:tabLst>
                <a:tab pos="627063"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627063"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627063"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627063"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9pPr>
          </a:lstStyle>
          <a:p>
            <a:pPr algn="just">
              <a:spcBef>
                <a:spcPct val="0"/>
              </a:spcBef>
              <a:buClrTx/>
              <a:buFontTx/>
              <a:buNone/>
            </a:pPr>
            <a:r>
              <a:rPr lang="en-US" altLang="en-US" sz="1800" b="1">
                <a:latin typeface="Verdana" panose="020B0604030504040204" pitchFamily="34" charset="0"/>
              </a:rPr>
              <a:t>		</a:t>
            </a:r>
          </a:p>
          <a:p>
            <a:pPr algn="just">
              <a:spcBef>
                <a:spcPct val="0"/>
              </a:spcBef>
              <a:buClrTx/>
              <a:buFontTx/>
              <a:buNone/>
            </a:pPr>
            <a:endParaRPr lang="en-US" altLang="en-US" sz="2400">
              <a:latin typeface="Verdana" panose="020B0604030504040204" pitchFamily="34" charset="0"/>
            </a:endParaRPr>
          </a:p>
          <a:p>
            <a:pPr algn="just">
              <a:spcBef>
                <a:spcPct val="0"/>
              </a:spcBef>
              <a:buClrTx/>
              <a:buFontTx/>
              <a:buNone/>
            </a:pPr>
            <a:endParaRPr lang="en-US" altLang="en-US" sz="2400">
              <a:latin typeface="Verdana" panose="020B0604030504040204" pitchFamily="34" charset="0"/>
            </a:endParaRPr>
          </a:p>
          <a:p>
            <a:pPr algn="just">
              <a:spcBef>
                <a:spcPct val="0"/>
              </a:spcBef>
              <a:buClrTx/>
              <a:buFontTx/>
              <a:buNone/>
            </a:pPr>
            <a:endParaRPr lang="en-US" altLang="en-US" sz="1800">
              <a:latin typeface="Verdana" panose="020B0604030504040204" pitchFamily="34" charset="0"/>
            </a:endParaRPr>
          </a:p>
        </p:txBody>
      </p:sp>
      <p:sp>
        <p:nvSpPr>
          <p:cNvPr id="43016" name="Rectangle 4"/>
          <p:cNvSpPr>
            <a:spLocks noChangeArrowheads="1"/>
          </p:cNvSpPr>
          <p:nvPr/>
        </p:nvSpPr>
        <p:spPr bwMode="auto">
          <a:xfrm>
            <a:off x="228600" y="60960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ct val="20000"/>
              </a:spcBef>
              <a:buClr>
                <a:schemeClr val="accent1"/>
              </a:buClr>
              <a:buFont typeface="Arial" panose="020B0604020202020204" pitchFamily="34" charset="0"/>
              <a:buChar char="•"/>
              <a:tabLst>
                <a:tab pos="739775"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739775"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739775"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739775"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9pPr>
          </a:lstStyle>
          <a:p>
            <a:pPr>
              <a:spcBef>
                <a:spcPct val="0"/>
              </a:spcBef>
              <a:buClrTx/>
              <a:buFontTx/>
              <a:buNone/>
            </a:pPr>
            <a:r>
              <a:rPr lang="en-US" altLang="en-US" sz="1800" b="1" dirty="0">
                <a:latin typeface="Verdana" panose="020B0604030504040204" pitchFamily="34" charset="0"/>
              </a:rPr>
              <a:t>Fiber Optics Backbone Infrastructure</a:t>
            </a:r>
            <a:endParaRPr lang="en-US" altLang="en-US" sz="1800" dirty="0">
              <a:latin typeface="Verdana" panose="020B0604030504040204" pitchFamily="34" charset="0"/>
            </a:endParaRPr>
          </a:p>
        </p:txBody>
      </p:sp>
      <p:sp>
        <p:nvSpPr>
          <p:cNvPr id="10" name="Rectangle 5">
            <a:extLst>
              <a:ext uri="{FF2B5EF4-FFF2-40B4-BE49-F238E27FC236}">
                <a16:creationId xmlns:a16="http://schemas.microsoft.com/office/drawing/2014/main" id="{E9EE7DD4-8F6F-4AF0-BDF7-C09813E6B409}"/>
              </a:ext>
            </a:extLst>
          </p:cNvPr>
          <p:cNvSpPr>
            <a:spLocks noChangeArrowheads="1"/>
          </p:cNvSpPr>
          <p:nvPr/>
        </p:nvSpPr>
        <p:spPr bwMode="auto">
          <a:xfrm>
            <a:off x="-304800" y="1143000"/>
            <a:ext cx="8839200" cy="3408363"/>
          </a:xfrm>
          <a:prstGeom prst="rect">
            <a:avLst/>
          </a:prstGeom>
          <a:noFill/>
          <a:ln w="9525">
            <a:noFill/>
            <a:miter lim="800000"/>
            <a:headEnd/>
            <a:tailEnd/>
          </a:ln>
        </p:spPr>
        <p:txBody>
          <a:bodyPr anchor="ctr">
            <a:spAutoFit/>
          </a:bodyPr>
          <a:lstStyle/>
          <a:p>
            <a:pPr marL="804863" lvl="1" indent="-347663" algn="just">
              <a:lnSpc>
                <a:spcPct val="120000"/>
              </a:lnSpc>
              <a:spcBef>
                <a:spcPts val="200"/>
              </a:spcBef>
              <a:spcAft>
                <a:spcPts val="200"/>
              </a:spcAft>
              <a:buFont typeface="Wingdings" pitchFamily="2" charset="2"/>
              <a:buAutoNum type="arabicParenR"/>
              <a:tabLst>
                <a:tab pos="287338" algn="l"/>
                <a:tab pos="852488" algn="l"/>
              </a:tabLst>
              <a:defRPr/>
            </a:pPr>
            <a:r>
              <a:rPr lang="en-US" sz="1300" dirty="0">
                <a:latin typeface="Verdana" pitchFamily="34" charset="0"/>
              </a:rPr>
              <a:t>Installed fiber optics cable backbone infrastructure for NNPC depots in </a:t>
            </a:r>
            <a:r>
              <a:rPr lang="en-US" sz="1300" dirty="0" err="1">
                <a:latin typeface="Verdana" pitchFamily="34" charset="0"/>
              </a:rPr>
              <a:t>Mosimi</a:t>
            </a:r>
            <a:r>
              <a:rPr lang="en-US" sz="1300" dirty="0">
                <a:latin typeface="Verdana" pitchFamily="34" charset="0"/>
              </a:rPr>
              <a:t>, Warri, Benin and Kaduna . Dec. 2005 – February 2006.</a:t>
            </a:r>
          </a:p>
          <a:p>
            <a:pPr marL="804863" lvl="1" indent="-293688" algn="just">
              <a:lnSpc>
                <a:spcPct val="120000"/>
              </a:lnSpc>
              <a:spcBef>
                <a:spcPts val="200"/>
              </a:spcBef>
              <a:spcAft>
                <a:spcPts val="200"/>
              </a:spcAft>
              <a:tabLst>
                <a:tab pos="287338" algn="l"/>
                <a:tab pos="852488" algn="l"/>
              </a:tabLst>
              <a:defRPr/>
            </a:pPr>
            <a:r>
              <a:rPr lang="en-US" sz="1300" dirty="0">
                <a:latin typeface="Verdana" pitchFamily="34" charset="0"/>
              </a:rPr>
              <a:t>Activities carried out included:</a:t>
            </a:r>
          </a:p>
          <a:p>
            <a:pPr marL="747713" lvl="1" indent="-236538" algn="just">
              <a:lnSpc>
                <a:spcPct val="120000"/>
              </a:lnSpc>
              <a:spcBef>
                <a:spcPts val="200"/>
              </a:spcBef>
              <a:spcAft>
                <a:spcPts val="200"/>
              </a:spcAft>
              <a:buFont typeface="Wingdings" pitchFamily="2" charset="2"/>
              <a:buChar char="q"/>
              <a:tabLst>
                <a:tab pos="287338" algn="l"/>
                <a:tab pos="1146175" algn="l"/>
              </a:tabLst>
              <a:defRPr/>
            </a:pPr>
            <a:r>
              <a:rPr lang="en-US" sz="1300" dirty="0">
                <a:latin typeface="Verdana" pitchFamily="34" charset="0"/>
              </a:rPr>
              <a:t>Soil excavation and backfilling including concreting where necessary. </a:t>
            </a:r>
          </a:p>
          <a:p>
            <a:pPr marL="747713" lvl="1" indent="-236538" algn="just">
              <a:lnSpc>
                <a:spcPct val="120000"/>
              </a:lnSpc>
              <a:spcBef>
                <a:spcPts val="200"/>
              </a:spcBef>
              <a:spcAft>
                <a:spcPts val="200"/>
              </a:spcAft>
              <a:buFont typeface="Wingdings" pitchFamily="2" charset="2"/>
              <a:buChar char="q"/>
              <a:tabLst>
                <a:tab pos="287338" algn="l"/>
                <a:tab pos="1092200" algn="l"/>
              </a:tabLst>
              <a:defRPr/>
            </a:pPr>
            <a:r>
              <a:rPr lang="en-US" sz="1300" dirty="0">
                <a:latin typeface="Verdana" pitchFamily="34" charset="0"/>
              </a:rPr>
              <a:t>Ducting and fiber optics cable drawing. </a:t>
            </a:r>
          </a:p>
          <a:p>
            <a:pPr marL="747713" lvl="1" indent="-236538" algn="just">
              <a:lnSpc>
                <a:spcPct val="120000"/>
              </a:lnSpc>
              <a:spcBef>
                <a:spcPts val="200"/>
              </a:spcBef>
              <a:spcAft>
                <a:spcPts val="200"/>
              </a:spcAft>
              <a:buFont typeface="Wingdings" pitchFamily="2" charset="2"/>
              <a:buChar char="q"/>
              <a:tabLst>
                <a:tab pos="287338" algn="l"/>
                <a:tab pos="852488" algn="l"/>
              </a:tabLst>
              <a:defRPr/>
            </a:pPr>
            <a:r>
              <a:rPr lang="en-US" sz="1300" dirty="0">
                <a:latin typeface="Verdana" pitchFamily="34" charset="0"/>
              </a:rPr>
              <a:t>Fiber splicing and termination in patch panels.   </a:t>
            </a:r>
          </a:p>
          <a:p>
            <a:pPr marL="747713" lvl="1" indent="-236538" algn="just">
              <a:lnSpc>
                <a:spcPct val="120000"/>
              </a:lnSpc>
              <a:spcBef>
                <a:spcPts val="200"/>
              </a:spcBef>
              <a:spcAft>
                <a:spcPts val="200"/>
              </a:spcAft>
              <a:buFont typeface="Wingdings" pitchFamily="2" charset="2"/>
              <a:buChar char="q"/>
              <a:tabLst>
                <a:tab pos="1092200" algn="l"/>
              </a:tabLst>
              <a:defRPr/>
            </a:pPr>
            <a:r>
              <a:rPr lang="en-US" sz="1300" dirty="0">
                <a:latin typeface="Verdana" pitchFamily="34" charset="0"/>
              </a:rPr>
              <a:t>Installation of fiber transceivers </a:t>
            </a:r>
          </a:p>
          <a:p>
            <a:pPr marL="747713" lvl="1" indent="-236538" algn="just">
              <a:lnSpc>
                <a:spcPct val="120000"/>
              </a:lnSpc>
              <a:spcBef>
                <a:spcPts val="200"/>
              </a:spcBef>
              <a:spcAft>
                <a:spcPts val="200"/>
              </a:spcAft>
              <a:buFont typeface="Wingdings" pitchFamily="2" charset="2"/>
              <a:buChar char="q"/>
              <a:tabLst>
                <a:tab pos="287338" algn="l"/>
              </a:tabLst>
              <a:defRPr/>
            </a:pPr>
            <a:r>
              <a:rPr lang="en-US" sz="1300" dirty="0">
                <a:latin typeface="Verdana" pitchFamily="34" charset="0"/>
              </a:rPr>
              <a:t>optimization of the existing LAN at the locations and replacement of Hubs with switches</a:t>
            </a:r>
          </a:p>
          <a:p>
            <a:pPr marL="747713" lvl="1" indent="-236538" algn="just">
              <a:lnSpc>
                <a:spcPct val="120000"/>
              </a:lnSpc>
              <a:spcBef>
                <a:spcPts val="200"/>
              </a:spcBef>
              <a:spcAft>
                <a:spcPts val="200"/>
              </a:spcAft>
              <a:buFont typeface="Wingdings" pitchFamily="2" charset="2"/>
              <a:buChar char="q"/>
              <a:tabLst>
                <a:tab pos="287338" algn="l"/>
                <a:tab pos="1092200" algn="l"/>
              </a:tabLst>
              <a:defRPr/>
            </a:pPr>
            <a:r>
              <a:rPr lang="en-US" sz="1300" dirty="0">
                <a:latin typeface="Verdana" pitchFamily="34" charset="0"/>
              </a:rPr>
              <a:t>Connection of the LAN to the Fiber Optics Network</a:t>
            </a:r>
          </a:p>
          <a:p>
            <a:pPr marL="747713" lvl="1" indent="-236538" algn="just">
              <a:lnSpc>
                <a:spcPct val="120000"/>
              </a:lnSpc>
              <a:spcBef>
                <a:spcPts val="200"/>
              </a:spcBef>
              <a:spcAft>
                <a:spcPts val="200"/>
              </a:spcAft>
              <a:buFont typeface="Wingdings" pitchFamily="2" charset="2"/>
              <a:buChar char="q"/>
              <a:tabLst>
                <a:tab pos="287338" algn="l"/>
                <a:tab pos="1092200" algn="l"/>
              </a:tabLst>
              <a:defRPr/>
            </a:pPr>
            <a:r>
              <a:rPr lang="en-US" sz="1300" dirty="0">
                <a:latin typeface="Verdana" pitchFamily="34" charset="0"/>
              </a:rPr>
              <a:t>Integration of the entire system to the VSAT equipment via router for Wide Area Network (WAN) connections</a:t>
            </a:r>
          </a:p>
          <a:p>
            <a:pPr marL="747713" lvl="1" indent="-236538" algn="just">
              <a:lnSpc>
                <a:spcPct val="120000"/>
              </a:lnSpc>
              <a:spcBef>
                <a:spcPts val="200"/>
              </a:spcBef>
              <a:spcAft>
                <a:spcPts val="200"/>
              </a:spcAft>
              <a:buFont typeface="Wingdings" pitchFamily="2" charset="2"/>
              <a:buChar char="q"/>
              <a:tabLst>
                <a:tab pos="287338" algn="l"/>
                <a:tab pos="1092200" algn="l"/>
              </a:tabLst>
              <a:defRPr/>
            </a:pPr>
            <a:r>
              <a:rPr lang="en-US" sz="1300" dirty="0">
                <a:latin typeface="Verdana" pitchFamily="34" charset="0"/>
              </a:rPr>
              <a:t>Performed fiber link test, LAN connectivity test and WAN test</a:t>
            </a:r>
          </a:p>
        </p:txBody>
      </p:sp>
      <p:sp>
        <p:nvSpPr>
          <p:cNvPr id="43018" name="Footer Placeholder 4"/>
          <p:cNvSpPr>
            <a:spLocks noGrp="1"/>
          </p:cNvSpPr>
          <p:nvPr>
            <p:ph type="ftr" sz="quarter" idx="11"/>
          </p:nvPr>
        </p:nvSpPr>
        <p:spPr bwMode="auto">
          <a:xfrm rot="16200000">
            <a:off x="8023225" y="4149725"/>
            <a:ext cx="31369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11" name="Rectangle 10">
            <a:extLst>
              <a:ext uri="{FF2B5EF4-FFF2-40B4-BE49-F238E27FC236}">
                <a16:creationId xmlns:a16="http://schemas.microsoft.com/office/drawing/2014/main" id="{6DED8EFC-8D66-490E-B591-D3FF1D86FC45}"/>
              </a:ext>
            </a:extLst>
          </p:cNvPr>
          <p:cNvSpPr/>
          <p:nvPr/>
        </p:nvSpPr>
        <p:spPr>
          <a:xfrm>
            <a:off x="76200" y="4714875"/>
            <a:ext cx="8382000" cy="1000125"/>
          </a:xfrm>
          <a:prstGeom prst="rect">
            <a:avLst/>
          </a:prstGeom>
        </p:spPr>
        <p:txBody>
          <a:bodyPr>
            <a:spAutoFit/>
          </a:bodyPr>
          <a:lstStyle/>
          <a:p>
            <a:pPr algn="just" eaLnBrk="1" hangingPunct="1">
              <a:spcBef>
                <a:spcPts val="0"/>
              </a:spcBef>
              <a:spcAft>
                <a:spcPts val="0"/>
              </a:spcAft>
              <a:defRPr/>
            </a:pPr>
            <a:r>
              <a:rPr lang="en-US" sz="1300" dirty="0">
                <a:latin typeface="Verdana"/>
                <a:ea typeface="Times New Roman"/>
                <a:cs typeface="Times New Roman"/>
              </a:rPr>
              <a:t> 2)  Repair of damaged Fiber Optics cable at NNPC depot, </a:t>
            </a:r>
            <a:r>
              <a:rPr lang="en-US" sz="1300" dirty="0" err="1">
                <a:latin typeface="Verdana"/>
                <a:ea typeface="Times New Roman"/>
                <a:cs typeface="Times New Roman"/>
              </a:rPr>
              <a:t>Mosimi</a:t>
            </a:r>
            <a:r>
              <a:rPr lang="en-US" sz="1300" dirty="0">
                <a:latin typeface="Verdana"/>
                <a:ea typeface="Times New Roman"/>
                <a:cs typeface="Times New Roman"/>
              </a:rPr>
              <a:t>. -  April 2007</a:t>
            </a:r>
          </a:p>
          <a:p>
            <a:pPr algn="just" eaLnBrk="1" hangingPunct="1">
              <a:spcBef>
                <a:spcPts val="0"/>
              </a:spcBef>
              <a:spcAft>
                <a:spcPts val="0"/>
              </a:spcAft>
              <a:defRPr/>
            </a:pPr>
            <a:endParaRPr lang="en-US" sz="600" dirty="0">
              <a:latin typeface="Verdana"/>
              <a:ea typeface="Times New Roman"/>
              <a:cs typeface="Times New Roman"/>
            </a:endParaRPr>
          </a:p>
          <a:p>
            <a:pPr marL="58738" indent="-58738" algn="just" eaLnBrk="1" hangingPunct="1">
              <a:spcBef>
                <a:spcPts val="0"/>
              </a:spcBef>
              <a:spcAft>
                <a:spcPts val="0"/>
              </a:spcAft>
              <a:defRPr/>
            </a:pPr>
            <a:r>
              <a:rPr lang="en-US" sz="1300" dirty="0">
                <a:latin typeface="Verdana"/>
                <a:ea typeface="Times New Roman"/>
                <a:cs typeface="Times New Roman"/>
              </a:rPr>
              <a:t> Activities included:</a:t>
            </a:r>
            <a:r>
              <a:rPr lang="en-US" sz="1300" dirty="0">
                <a:latin typeface="Verdana" pitchFamily="34" charset="0"/>
              </a:rPr>
              <a:t> provision of 4 core single mode fiber optics cable, underground joint      closures, underground iron protection sleeves, PVC ducts, galvanized steel pipes, excavation, backfilling and compaction, casting, fiber jointing and link tests</a:t>
            </a:r>
            <a:endParaRPr lang="en-US" sz="1300" dirty="0">
              <a:latin typeface="Verdana" pitchFamily="34" charset="0"/>
              <a:ea typeface="Times New Roman"/>
              <a:cs typeface="Times New Roman"/>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98E980F7-E6AB-43ED-B842-302C2937755C}"/>
              </a:ext>
            </a:extLst>
          </p:cNvPr>
          <p:cNvSpPr>
            <a:spLocks noGrp="1" noChangeArrowheads="1"/>
          </p:cNvSpPr>
          <p:nvPr>
            <p:ph type="ctrTitle"/>
          </p:nvPr>
        </p:nvSpPr>
        <p:spPr>
          <a:xfrm>
            <a:off x="304800" y="152400"/>
            <a:ext cx="2000250" cy="457200"/>
          </a:xfrm>
        </p:spPr>
        <p:txBody>
          <a:bodyPr/>
          <a:lstStyle/>
          <a:p>
            <a:pPr eaLnBrk="1" fontAlgn="auto" hangingPunct="1">
              <a:spcAft>
                <a:spcPts val="0"/>
              </a:spcAft>
              <a:defRPr/>
            </a:pPr>
            <a:r>
              <a:rPr lang="en-US" sz="2000" b="1" dirty="0">
                <a:latin typeface="Verdana" pitchFamily="34" charset="0"/>
              </a:rPr>
              <a:t>                                                                        </a:t>
            </a:r>
            <a:r>
              <a:rPr lang="en-US" sz="2000" b="1" dirty="0">
                <a:solidFill>
                  <a:srgbClr val="990099"/>
                </a:solidFill>
                <a:latin typeface="Verdana" pitchFamily="34" charset="0"/>
              </a:rPr>
              <a:t>EXPERIENCE </a:t>
            </a:r>
          </a:p>
        </p:txBody>
      </p:sp>
      <p:sp>
        <p:nvSpPr>
          <p:cNvPr id="4505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45060"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BB81BCBA-BA56-40EA-AC33-B2A1A24B813D}" type="slidenum">
              <a:rPr lang="en-US" altLang="en-US" sz="1800" smtClean="0">
                <a:latin typeface="Arial" panose="020B0604020202020204" pitchFamily="34" charset="0"/>
              </a:rPr>
              <a:pPr>
                <a:spcBef>
                  <a:spcPct val="0"/>
                </a:spcBef>
                <a:buClrTx/>
                <a:buFontTx/>
                <a:buNone/>
              </a:pPr>
              <a:t>24</a:t>
            </a:fld>
            <a:endParaRPr lang="en-US" altLang="en-US" sz="1800">
              <a:latin typeface="Arial" panose="020B0604020202020204" pitchFamily="34" charset="0"/>
            </a:endParaRPr>
          </a:p>
        </p:txBody>
      </p:sp>
      <p:sp>
        <p:nvSpPr>
          <p:cNvPr id="45064" name="Rectangle 9"/>
          <p:cNvSpPr>
            <a:spLocks noChangeArrowheads="1"/>
          </p:cNvSpPr>
          <p:nvPr/>
        </p:nvSpPr>
        <p:spPr bwMode="auto">
          <a:xfrm>
            <a:off x="152400" y="838200"/>
            <a:ext cx="1732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tabLst>
                <a:tab pos="341313"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341313"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341313"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341313"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341313"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341313"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341313"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341313"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341313" algn="l"/>
              </a:tabLst>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800" b="1" dirty="0">
                <a:latin typeface="Arial" panose="020B0604020202020204" pitchFamily="34" charset="0"/>
              </a:rPr>
              <a:t> VSAT System</a:t>
            </a:r>
          </a:p>
        </p:txBody>
      </p:sp>
      <p:sp>
        <p:nvSpPr>
          <p:cNvPr id="45065" name="Rectangle 11"/>
          <p:cNvSpPr>
            <a:spLocks noChangeArrowheads="1"/>
          </p:cNvSpPr>
          <p:nvPr/>
        </p:nvSpPr>
        <p:spPr bwMode="auto">
          <a:xfrm>
            <a:off x="228600" y="1295400"/>
            <a:ext cx="83820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569913" indent="-225425">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ts val="200"/>
              </a:spcBef>
              <a:spcAft>
                <a:spcPts val="200"/>
              </a:spcAft>
              <a:buClrTx/>
              <a:buFontTx/>
              <a:buAutoNum type="arabicParenR"/>
            </a:pPr>
            <a:r>
              <a:rPr lang="en-US" altLang="en-US" sz="1300" dirty="0">
                <a:latin typeface="Verdana" panose="020B0604030504040204" pitchFamily="34" charset="0"/>
              </a:rPr>
              <a:t>Relocated VSAT Remote Station from old site to new site at Bonny Oil Terminal for NNPC.    June 2011  </a:t>
            </a:r>
          </a:p>
          <a:p>
            <a:pPr algn="just" eaLnBrk="1" hangingPunct="1">
              <a:spcBef>
                <a:spcPts val="200"/>
              </a:spcBef>
              <a:spcAft>
                <a:spcPts val="200"/>
              </a:spcAft>
              <a:buClrTx/>
              <a:buFontTx/>
              <a:buAutoNum type="arabicParenR"/>
            </a:pPr>
            <a:r>
              <a:rPr lang="en-US" altLang="en-US" sz="1300" dirty="0">
                <a:latin typeface="Verdana" panose="020B0604030504040204" pitchFamily="34" charset="0"/>
              </a:rPr>
              <a:t>Reactivated VSAT Remote stations at </a:t>
            </a:r>
            <a:r>
              <a:rPr lang="en-US" altLang="en-US" sz="1300" dirty="0" err="1">
                <a:latin typeface="Verdana" panose="020B0604030504040204" pitchFamily="34" charset="0"/>
              </a:rPr>
              <a:t>Biu</a:t>
            </a:r>
            <a:r>
              <a:rPr lang="en-US" altLang="en-US" sz="1300" dirty="0">
                <a:latin typeface="Verdana" panose="020B0604030504040204" pitchFamily="34" charset="0"/>
              </a:rPr>
              <a:t>, Maiduguri and Zaria locations for NNPC. August 2011</a:t>
            </a:r>
          </a:p>
          <a:p>
            <a:pPr algn="just" eaLnBrk="1" hangingPunct="1">
              <a:spcBef>
                <a:spcPts val="200"/>
              </a:spcBef>
              <a:spcAft>
                <a:spcPts val="200"/>
              </a:spcAft>
              <a:buClrTx/>
              <a:buFontTx/>
              <a:buAutoNum type="arabicParenR"/>
            </a:pPr>
            <a:r>
              <a:rPr lang="en-US" altLang="en-US" sz="1300" dirty="0">
                <a:latin typeface="Verdana" panose="020B0604030504040204" pitchFamily="34" charset="0"/>
              </a:rPr>
              <a:t>Frequency realignment of VSAT Remote stations in Warri Telecom Area for NNPC. July 2011</a:t>
            </a:r>
          </a:p>
          <a:p>
            <a:pPr algn="just" eaLnBrk="1" hangingPunct="1">
              <a:spcBef>
                <a:spcPts val="200"/>
              </a:spcBef>
              <a:spcAft>
                <a:spcPts val="200"/>
              </a:spcAft>
              <a:buClrTx/>
              <a:buFontTx/>
              <a:buAutoNum type="arabicParenR"/>
            </a:pPr>
            <a:r>
              <a:rPr lang="en-US" altLang="en-US" sz="1300" dirty="0">
                <a:latin typeface="Verdana" panose="020B0604030504040204" pitchFamily="34" charset="0"/>
              </a:rPr>
              <a:t>Supply and Installation of 150Watts C-Band SSPA for Hub operation for NNPC.  February 2012</a:t>
            </a:r>
          </a:p>
          <a:p>
            <a:pPr algn="just" eaLnBrk="1" hangingPunct="1">
              <a:spcBef>
                <a:spcPts val="200"/>
              </a:spcBef>
              <a:spcAft>
                <a:spcPts val="200"/>
              </a:spcAft>
              <a:buClrTx/>
              <a:buFontTx/>
              <a:buAutoNum type="arabicParenR"/>
            </a:pPr>
            <a:r>
              <a:rPr lang="en-US" altLang="en-US" sz="1300" dirty="0">
                <a:latin typeface="Verdana" panose="020B0604030504040204" pitchFamily="34" charset="0"/>
              </a:rPr>
              <a:t>Supply, installation and programming of Control Channel Module Controller for Hub station for NNPC.  February 2012</a:t>
            </a:r>
          </a:p>
          <a:p>
            <a:pPr algn="just" eaLnBrk="1" hangingPunct="1">
              <a:spcBef>
                <a:spcPts val="200"/>
              </a:spcBef>
              <a:spcAft>
                <a:spcPts val="200"/>
              </a:spcAft>
              <a:buClrTx/>
              <a:buFontTx/>
              <a:buAutoNum type="arabicParenR"/>
            </a:pPr>
            <a:r>
              <a:rPr lang="en-US" altLang="en-US" sz="1300" dirty="0" err="1">
                <a:latin typeface="Verdana" panose="020B0604030504040204" pitchFamily="34" charset="0"/>
              </a:rPr>
              <a:t>Gilat</a:t>
            </a:r>
            <a:r>
              <a:rPr lang="en-US" altLang="en-US" sz="1300" dirty="0">
                <a:latin typeface="Verdana" panose="020B0604030504040204" pitchFamily="34" charset="0"/>
              </a:rPr>
              <a:t> Faraway VSAT Network relocation from Intelsat 801 to Intelsat 707 for NNPC. NNPC VSAT is made up of 2 Hub stations, 6 Nodal stations and 50 remote stations. The relocation involved frequency change and parameters programming based on SSOG from Intelsat, antenna movement from Intelsat 801 location to Intelsat 707 locations, testing and commissioning.      Dec. 2008 to March 2009</a:t>
            </a:r>
          </a:p>
          <a:p>
            <a:pPr algn="just" eaLnBrk="1" hangingPunct="1">
              <a:spcBef>
                <a:spcPts val="200"/>
              </a:spcBef>
              <a:spcAft>
                <a:spcPts val="200"/>
              </a:spcAft>
              <a:buClrTx/>
              <a:buFontTx/>
              <a:buAutoNum type="arabicParenR"/>
            </a:pPr>
            <a:r>
              <a:rPr lang="en-US" altLang="en-US" sz="1300" dirty="0">
                <a:latin typeface="Verdana" panose="020B0604030504040204" pitchFamily="34" charset="0"/>
              </a:rPr>
              <a:t>Reactivated VSAT stations in Ore, Ilorin, Calabar, Atlas Cove, </a:t>
            </a:r>
            <a:r>
              <a:rPr lang="en-US" altLang="en-US" sz="1300" dirty="0" err="1">
                <a:latin typeface="Verdana" panose="020B0604030504040204" pitchFamily="34" charset="0"/>
              </a:rPr>
              <a:t>Egbin</a:t>
            </a:r>
            <a:r>
              <a:rPr lang="en-US" altLang="en-US" sz="1300" dirty="0">
                <a:latin typeface="Verdana" panose="020B0604030504040204" pitchFamily="34" charset="0"/>
              </a:rPr>
              <a:t>, Calabar and </a:t>
            </a:r>
            <a:r>
              <a:rPr lang="en-US" altLang="en-US" sz="1300" dirty="0" err="1">
                <a:latin typeface="Verdana" panose="020B0604030504040204" pitchFamily="34" charset="0"/>
              </a:rPr>
              <a:t>Ewekoro</a:t>
            </a:r>
            <a:r>
              <a:rPr lang="en-US" altLang="en-US" sz="1300" dirty="0">
                <a:latin typeface="Verdana" panose="020B0604030504040204" pitchFamily="34" charset="0"/>
              </a:rPr>
              <a:t> Depots for NNPC, June to July 2009 </a:t>
            </a:r>
          </a:p>
          <a:p>
            <a:pPr algn="just" eaLnBrk="1" hangingPunct="1">
              <a:spcBef>
                <a:spcPts val="200"/>
              </a:spcBef>
              <a:spcAft>
                <a:spcPts val="200"/>
              </a:spcAft>
              <a:buClrTx/>
              <a:buFontTx/>
              <a:buAutoNum type="arabicParenR"/>
            </a:pPr>
            <a:r>
              <a:rPr lang="en-US" altLang="en-US" sz="1300" dirty="0">
                <a:latin typeface="Verdana" panose="020B0604030504040204" pitchFamily="34" charset="0"/>
              </a:rPr>
              <a:t>VSAT Internet connection for the following:</a:t>
            </a:r>
          </a:p>
          <a:p>
            <a:pPr lvl="1" algn="just">
              <a:spcBef>
                <a:spcPct val="0"/>
              </a:spcBef>
              <a:buClrTx/>
              <a:buFont typeface="Wingdings" panose="05000000000000000000" pitchFamily="2" charset="2"/>
              <a:buChar char="q"/>
            </a:pPr>
            <a:r>
              <a:rPr lang="en-US" altLang="en-US" sz="1300" dirty="0">
                <a:latin typeface="Verdana" panose="020B0604030504040204" pitchFamily="34" charset="0"/>
              </a:rPr>
              <a:t>  Nigerian Educational Research and Development Council (NERDC)  -  2008 </a:t>
            </a:r>
          </a:p>
          <a:p>
            <a:pPr lvl="1" algn="just">
              <a:spcBef>
                <a:spcPct val="0"/>
              </a:spcBef>
              <a:buClrTx/>
              <a:buFont typeface="Wingdings" panose="05000000000000000000" pitchFamily="2" charset="2"/>
              <a:buChar char="q"/>
            </a:pPr>
            <a:r>
              <a:rPr lang="en-US" altLang="en-US" sz="1300" dirty="0">
                <a:latin typeface="Verdana" panose="020B0604030504040204" pitchFamily="34" charset="0"/>
              </a:rPr>
              <a:t>  Bill </a:t>
            </a:r>
            <a:r>
              <a:rPr lang="en-US" altLang="en-US" sz="1300" dirty="0" err="1">
                <a:latin typeface="Verdana" panose="020B0604030504040204" pitchFamily="34" charset="0"/>
              </a:rPr>
              <a:t>Bisad</a:t>
            </a:r>
            <a:r>
              <a:rPr lang="en-US" altLang="en-US" sz="1300" dirty="0">
                <a:latin typeface="Verdana" panose="020B0604030504040204" pitchFamily="34" charset="0"/>
              </a:rPr>
              <a:t> Firm Ltd - 2007 </a:t>
            </a:r>
          </a:p>
          <a:p>
            <a:pPr algn="just" eaLnBrk="1" hangingPunct="1">
              <a:spcBef>
                <a:spcPts val="200"/>
              </a:spcBef>
              <a:spcAft>
                <a:spcPts val="200"/>
              </a:spcAft>
              <a:buClrTx/>
              <a:buFontTx/>
              <a:buAutoNum type="arabicParenR"/>
            </a:pPr>
            <a:endParaRPr lang="en-US" altLang="en-US" sz="1300" dirty="0">
              <a:latin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82DCD816-0316-4D69-A9C3-495B974F5612}"/>
              </a:ext>
            </a:extLst>
          </p:cNvPr>
          <p:cNvSpPr>
            <a:spLocks noGrp="1" noChangeArrowheads="1"/>
          </p:cNvSpPr>
          <p:nvPr>
            <p:ph type="ctrTitle"/>
          </p:nvPr>
        </p:nvSpPr>
        <p:spPr>
          <a:xfrm>
            <a:off x="762000" y="0"/>
            <a:ext cx="8934450" cy="457200"/>
          </a:xfrm>
        </p:spPr>
        <p:txBody>
          <a:bodyPr/>
          <a:lstStyle/>
          <a:p>
            <a:pPr eaLnBrk="1" fontAlgn="auto" hangingPunct="1">
              <a:spcAft>
                <a:spcPts val="0"/>
              </a:spcAft>
              <a:defRPr/>
            </a:pPr>
            <a:r>
              <a:rPr lang="en-US" sz="2400" b="1">
                <a:solidFill>
                  <a:srgbClr val="990099"/>
                </a:solidFill>
                <a:latin typeface="Verdana" pitchFamily="34" charset="0"/>
              </a:rPr>
              <a:t>                                                                                       </a:t>
            </a:r>
          </a:p>
        </p:txBody>
      </p:sp>
      <p:sp>
        <p:nvSpPr>
          <p:cNvPr id="4710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47108"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89EC2131-195E-4E27-973A-E96D655F86FE}" type="slidenum">
              <a:rPr lang="en-US" altLang="en-US" sz="1800" smtClean="0">
                <a:latin typeface="Arial" panose="020B0604020202020204" pitchFamily="34" charset="0"/>
              </a:rPr>
              <a:pPr>
                <a:spcBef>
                  <a:spcPct val="0"/>
                </a:spcBef>
                <a:buClrTx/>
                <a:buFontTx/>
                <a:buNone/>
              </a:pPr>
              <a:t>25</a:t>
            </a:fld>
            <a:endParaRPr lang="en-US" altLang="en-US" sz="1800">
              <a:latin typeface="Arial" panose="020B0604020202020204" pitchFamily="34" charset="0"/>
            </a:endParaRPr>
          </a:p>
        </p:txBody>
      </p:sp>
      <p:sp>
        <p:nvSpPr>
          <p:cNvPr id="47110" name="Rectangle 6"/>
          <p:cNvSpPr>
            <a:spLocks noChangeArrowheads="1"/>
          </p:cNvSpPr>
          <p:nvPr/>
        </p:nvSpPr>
        <p:spPr bwMode="auto">
          <a:xfrm>
            <a:off x="152400" y="4572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accent1"/>
              </a:buClr>
              <a:buFont typeface="Arial" panose="020B0604020202020204" pitchFamily="34" charset="0"/>
              <a:buChar char="•"/>
              <a:tabLst>
                <a:tab pos="633413"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633413"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633413"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633413"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633413"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633413"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633413"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633413"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633413" algn="l"/>
              </a:tabLst>
              <a:defRPr sz="1400">
                <a:solidFill>
                  <a:schemeClr val="tx1"/>
                </a:solidFill>
                <a:latin typeface="Calibri" panose="020F0502020204030204" pitchFamily="34" charset="0"/>
              </a:defRPr>
            </a:lvl9pPr>
          </a:lstStyle>
          <a:p>
            <a:pPr algn="just">
              <a:spcBef>
                <a:spcPct val="0"/>
              </a:spcBef>
              <a:buClrTx/>
              <a:buFontTx/>
              <a:buNone/>
            </a:pPr>
            <a:r>
              <a:rPr lang="en-US" altLang="en-US" sz="1800" b="1" dirty="0">
                <a:latin typeface="Verdana" panose="020B0604030504040204" pitchFamily="34" charset="0"/>
              </a:rPr>
              <a:t>Multiplexing Equipment</a:t>
            </a:r>
            <a:endParaRPr lang="en-US" altLang="en-US" sz="1800" dirty="0">
              <a:latin typeface="Verdana" panose="020B0604030504040204" pitchFamily="34" charset="0"/>
            </a:endParaRPr>
          </a:p>
        </p:txBody>
      </p:sp>
      <p:sp>
        <p:nvSpPr>
          <p:cNvPr id="47111" name="Rectangle 7"/>
          <p:cNvSpPr>
            <a:spLocks noChangeArrowheads="1"/>
          </p:cNvSpPr>
          <p:nvPr/>
        </p:nvSpPr>
        <p:spPr bwMode="auto">
          <a:xfrm>
            <a:off x="839788" y="798513"/>
            <a:ext cx="82280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0"/>
              </a:spcBef>
              <a:buClrTx/>
              <a:buFont typeface="Wingdings" panose="05000000000000000000" pitchFamily="2" charset="2"/>
              <a:buNone/>
            </a:pPr>
            <a:r>
              <a:rPr lang="en-US" altLang="en-US" sz="1400">
                <a:latin typeface="Verdana" panose="020B0604030504040204" pitchFamily="34" charset="0"/>
                <a:ea typeface="Verdana" panose="020B0604030504040204" pitchFamily="34" charset="0"/>
                <a:cs typeface="Verdana" panose="020B0604030504040204" pitchFamily="34" charset="0"/>
              </a:rPr>
              <a:t>Supply and installation of RAD Optimux-108 E1 and Ethernet fiber multiplexer for locations in Kaduna Telecom Area. Work scope included equipment and installation materials procurement, installation, configuration and integration to the existing Pabx systems as well as testing. NNPC  </a:t>
            </a:r>
          </a:p>
        </p:txBody>
      </p:sp>
      <p:sp>
        <p:nvSpPr>
          <p:cNvPr id="47112" name="Rectangle 8"/>
          <p:cNvSpPr>
            <a:spLocks noChangeArrowheads="1"/>
          </p:cNvSpPr>
          <p:nvPr/>
        </p:nvSpPr>
        <p:spPr bwMode="auto">
          <a:xfrm>
            <a:off x="762000" y="2690813"/>
            <a:ext cx="8229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0"/>
              </a:spcBef>
              <a:buClrTx/>
              <a:buFont typeface="Wingdings" panose="05000000000000000000" pitchFamily="2" charset="2"/>
              <a:buNone/>
            </a:pPr>
            <a:r>
              <a:rPr lang="en-US" altLang="en-US" sz="1400" dirty="0">
                <a:latin typeface="Verdana" panose="020B0604030504040204" pitchFamily="34" charset="0"/>
                <a:ea typeface="Verdana" panose="020B0604030504040204" pitchFamily="34" charset="0"/>
                <a:cs typeface="Verdana" panose="020B0604030504040204" pitchFamily="34" charset="0"/>
              </a:rPr>
              <a:t>2. </a:t>
            </a:r>
            <a:r>
              <a:rPr lang="en-US" altLang="en-US" sz="1400" dirty="0" err="1">
                <a:latin typeface="Verdana" panose="020B0604030504040204" pitchFamily="34" charset="0"/>
                <a:ea typeface="Verdana" panose="020B0604030504040204" pitchFamily="34" charset="0"/>
                <a:cs typeface="Verdana" panose="020B0604030504040204" pitchFamily="34" charset="0"/>
              </a:rPr>
              <a:t>Encom</a:t>
            </a:r>
            <a:r>
              <a:rPr lang="en-US" altLang="en-US" sz="1400" dirty="0">
                <a:latin typeface="Verdana" panose="020B0604030504040204" pitchFamily="34" charset="0"/>
                <a:ea typeface="Verdana" panose="020B0604030504040204" pitchFamily="34" charset="0"/>
                <a:cs typeface="Verdana" panose="020B0604030504040204" pitchFamily="34" charset="0"/>
              </a:rPr>
              <a:t> designed, supplied and installed surveillance security system (CCTV cameras, Monitor) for West African Seasoning Co. Ltd. for monitoring of various sections and production activities in the factory. (2003, 2004)</a:t>
            </a:r>
          </a:p>
        </p:txBody>
      </p:sp>
      <p:sp>
        <p:nvSpPr>
          <p:cNvPr id="47113" name="Rectangle 9"/>
          <p:cNvSpPr>
            <a:spLocks noChangeArrowheads="1"/>
          </p:cNvSpPr>
          <p:nvPr/>
        </p:nvSpPr>
        <p:spPr bwMode="auto">
          <a:xfrm>
            <a:off x="685800" y="87313"/>
            <a:ext cx="1829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800" b="1" dirty="0">
                <a:solidFill>
                  <a:srgbClr val="990099"/>
                </a:solidFill>
                <a:latin typeface="Verdana" panose="020B0604030504040204" pitchFamily="34" charset="0"/>
              </a:rPr>
              <a:t>EXPERIENCE</a:t>
            </a:r>
          </a:p>
        </p:txBody>
      </p:sp>
      <p:sp>
        <p:nvSpPr>
          <p:cNvPr id="47114" name="Rectangle 11"/>
          <p:cNvSpPr>
            <a:spLocks noChangeArrowheads="1"/>
          </p:cNvSpPr>
          <p:nvPr/>
        </p:nvSpPr>
        <p:spPr bwMode="auto">
          <a:xfrm>
            <a:off x="762000" y="3783012"/>
            <a:ext cx="82280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0"/>
              </a:spcBef>
              <a:buClrTx/>
              <a:buFont typeface="Wingdings" panose="05000000000000000000" pitchFamily="2" charset="2"/>
              <a:buNone/>
            </a:pPr>
            <a:r>
              <a:rPr lang="en-US" altLang="en-US" sz="1400" dirty="0">
                <a:latin typeface="Verdana" panose="020B0604030504040204" pitchFamily="34" charset="0"/>
                <a:ea typeface="Verdana" panose="020B0604030504040204" pitchFamily="34" charset="0"/>
                <a:cs typeface="Verdana" panose="020B0604030504040204" pitchFamily="34" charset="0"/>
              </a:rPr>
              <a:t>Procured, installed and configured CISCO security bundle router (1841) and security bundle firewall (506E) for INEC’s 13 State offices ( Lagos, Enugu, Abeokuta, Benin, </a:t>
            </a:r>
            <a:r>
              <a:rPr lang="en-US" altLang="en-US" sz="1400" dirty="0" err="1">
                <a:latin typeface="Verdana" panose="020B0604030504040204" pitchFamily="34" charset="0"/>
                <a:ea typeface="Verdana" panose="020B0604030504040204" pitchFamily="34" charset="0"/>
                <a:cs typeface="Verdana" panose="020B0604030504040204" pitchFamily="34" charset="0"/>
              </a:rPr>
              <a:t>Asaba</a:t>
            </a:r>
            <a:r>
              <a:rPr lang="en-US" altLang="en-US" sz="1400" dirty="0">
                <a:latin typeface="Verdana" panose="020B0604030504040204" pitchFamily="34" charset="0"/>
                <a:ea typeface="Verdana" panose="020B0604030504040204" pitchFamily="34" charset="0"/>
                <a:cs typeface="Verdana" panose="020B0604030504040204" pitchFamily="34" charset="0"/>
              </a:rPr>
              <a:t>, </a:t>
            </a:r>
            <a:r>
              <a:rPr lang="en-US" altLang="en-US" sz="1400" dirty="0" err="1">
                <a:latin typeface="Verdana" panose="020B0604030504040204" pitchFamily="34" charset="0"/>
                <a:ea typeface="Verdana" panose="020B0604030504040204" pitchFamily="34" charset="0"/>
                <a:cs typeface="Verdana" panose="020B0604030504040204" pitchFamily="34" charset="0"/>
              </a:rPr>
              <a:t>Awka</a:t>
            </a:r>
            <a:r>
              <a:rPr lang="en-US" altLang="en-US" sz="1400" dirty="0">
                <a:latin typeface="Verdana" panose="020B0604030504040204" pitchFamily="34" charset="0"/>
                <a:ea typeface="Verdana" panose="020B0604030504040204" pitchFamily="34" charset="0"/>
                <a:cs typeface="Verdana" panose="020B0604030504040204" pitchFamily="34" charset="0"/>
              </a:rPr>
              <a:t>, </a:t>
            </a:r>
            <a:r>
              <a:rPr lang="en-US" altLang="en-US" sz="1400" dirty="0" err="1">
                <a:latin typeface="Verdana" panose="020B0604030504040204" pitchFamily="34" charset="0"/>
                <a:ea typeface="Verdana" panose="020B0604030504040204" pitchFamily="34" charset="0"/>
                <a:cs typeface="Verdana" panose="020B0604030504040204" pitchFamily="34" charset="0"/>
              </a:rPr>
              <a:t>Abakaliki,Umuahia</a:t>
            </a:r>
            <a:r>
              <a:rPr lang="en-US" altLang="en-US" sz="1400" dirty="0">
                <a:latin typeface="Verdana" panose="020B0604030504040204" pitchFamily="34" charset="0"/>
                <a:ea typeface="Verdana" panose="020B0604030504040204" pitchFamily="34" charset="0"/>
                <a:cs typeface="Verdana" panose="020B0604030504040204" pitchFamily="34" charset="0"/>
              </a:rPr>
              <a:t>, Owerri, Yenagoa, PH, </a:t>
            </a:r>
            <a:r>
              <a:rPr lang="en-US" altLang="en-US" sz="1400" dirty="0" err="1">
                <a:latin typeface="Verdana" panose="020B0604030504040204" pitchFamily="34" charset="0"/>
                <a:ea typeface="Verdana" panose="020B0604030504040204" pitchFamily="34" charset="0"/>
                <a:cs typeface="Verdana" panose="020B0604030504040204" pitchFamily="34" charset="0"/>
              </a:rPr>
              <a:t>Uyo</a:t>
            </a:r>
            <a:r>
              <a:rPr lang="en-US" altLang="en-US" sz="1400" dirty="0">
                <a:latin typeface="Verdana" panose="020B0604030504040204" pitchFamily="34" charset="0"/>
                <a:ea typeface="Verdana" panose="020B0604030504040204" pitchFamily="34" charset="0"/>
                <a:cs typeface="Verdana" panose="020B0604030504040204" pitchFamily="34" charset="0"/>
              </a:rPr>
              <a:t>, Calabar). The project aimed at protecting the commission’s data and sensitive information against Internet threats during remote access. A subcontract from Proper Communications Ltd. (2005)                                                                                  </a:t>
            </a:r>
          </a:p>
        </p:txBody>
      </p:sp>
      <p:sp>
        <p:nvSpPr>
          <p:cNvPr id="47115" name="Rectangle 12"/>
          <p:cNvSpPr>
            <a:spLocks noChangeArrowheads="1"/>
          </p:cNvSpPr>
          <p:nvPr/>
        </p:nvSpPr>
        <p:spPr bwMode="auto">
          <a:xfrm>
            <a:off x="183169" y="3440668"/>
            <a:ext cx="18742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28650" indent="-62865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800" b="1" dirty="0">
                <a:latin typeface="Verdana" panose="020B0604030504040204" pitchFamily="34" charset="0"/>
              </a:rPr>
              <a:t>VPN Security</a:t>
            </a:r>
          </a:p>
        </p:txBody>
      </p:sp>
      <p:sp>
        <p:nvSpPr>
          <p:cNvPr id="12" name="Rectangle 6">
            <a:extLst>
              <a:ext uri="{FF2B5EF4-FFF2-40B4-BE49-F238E27FC236}">
                <a16:creationId xmlns:a16="http://schemas.microsoft.com/office/drawing/2014/main" id="{41AC1E31-9FD2-4414-908C-B0791252C990}"/>
              </a:ext>
            </a:extLst>
          </p:cNvPr>
          <p:cNvSpPr>
            <a:spLocks noChangeArrowheads="1"/>
          </p:cNvSpPr>
          <p:nvPr/>
        </p:nvSpPr>
        <p:spPr bwMode="auto">
          <a:xfrm>
            <a:off x="228600" y="4909935"/>
            <a:ext cx="4114800" cy="500265"/>
          </a:xfrm>
          <a:prstGeom prst="rect">
            <a:avLst/>
          </a:prstGeom>
          <a:noFill/>
          <a:ln w="9525">
            <a:noFill/>
            <a:miter lim="800000"/>
            <a:headEnd/>
            <a:tailEnd/>
          </a:ln>
        </p:spPr>
        <p:txBody>
          <a:bodyPr anchor="ctr">
            <a:spAutoFit/>
          </a:bodyPr>
          <a:lstStyle/>
          <a:p>
            <a:pPr marL="520700" indent="-520700" algn="just">
              <a:tabLst>
                <a:tab pos="520700" algn="l"/>
              </a:tabLst>
              <a:defRPr/>
            </a:pPr>
            <a:r>
              <a:rPr lang="en-GB" dirty="0">
                <a:latin typeface="Verdana" pitchFamily="34" charset="0"/>
              </a:rPr>
              <a:t>  </a:t>
            </a:r>
          </a:p>
          <a:p>
            <a:pPr marL="342900" indent="-342900" algn="just">
              <a:lnSpc>
                <a:spcPct val="40000"/>
              </a:lnSpc>
              <a:tabLst>
                <a:tab pos="627063" algn="l"/>
              </a:tabLst>
              <a:defRPr/>
            </a:pPr>
            <a:r>
              <a:rPr lang="en-US" b="1" dirty="0">
                <a:latin typeface="Verdana" pitchFamily="34" charset="0"/>
              </a:rPr>
              <a:t>Equipment Installation</a:t>
            </a:r>
            <a:endParaRPr lang="en-US" dirty="0">
              <a:latin typeface="Verdana" pitchFamily="34" charset="0"/>
            </a:endParaRPr>
          </a:p>
        </p:txBody>
      </p:sp>
      <p:sp>
        <p:nvSpPr>
          <p:cNvPr id="47117" name="Rectangle 8"/>
          <p:cNvSpPr>
            <a:spLocks noChangeArrowheads="1"/>
          </p:cNvSpPr>
          <p:nvPr/>
        </p:nvSpPr>
        <p:spPr bwMode="auto">
          <a:xfrm>
            <a:off x="685800" y="5383212"/>
            <a:ext cx="8305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0"/>
              </a:spcBef>
              <a:buClrTx/>
              <a:buFont typeface="Wingdings" panose="05000000000000000000" pitchFamily="2" charset="2"/>
              <a:buNone/>
            </a:pPr>
            <a:r>
              <a:rPr lang="en-US" altLang="en-US" sz="1400" dirty="0" err="1">
                <a:latin typeface="Verdana" panose="020B0604030504040204" pitchFamily="34" charset="0"/>
              </a:rPr>
              <a:t>Encom</a:t>
            </a:r>
            <a:r>
              <a:rPr lang="en-US" altLang="en-US" sz="1400" dirty="0">
                <a:latin typeface="Verdana" panose="020B0604030504040204" pitchFamily="34" charset="0"/>
              </a:rPr>
              <a:t> Ltd as one of AD-Alloy contractors, project managed the entire HF Radio Voice/Data project for INEC and participated in the equipment installation and commissioning of fixed stations in 8 INEC State offices (FCT, Benin, </a:t>
            </a:r>
            <a:r>
              <a:rPr lang="en-US" altLang="en-US" sz="1400" dirty="0" err="1">
                <a:latin typeface="Verdana" panose="020B0604030504040204" pitchFamily="34" charset="0"/>
              </a:rPr>
              <a:t>Asaba</a:t>
            </a:r>
            <a:r>
              <a:rPr lang="en-US" altLang="en-US" sz="1400" dirty="0">
                <a:latin typeface="Verdana" panose="020B0604030504040204" pitchFamily="34" charset="0"/>
              </a:rPr>
              <a:t>, </a:t>
            </a:r>
            <a:r>
              <a:rPr lang="en-US" altLang="en-US" sz="1400" dirty="0" err="1">
                <a:latin typeface="Verdana" panose="020B0604030504040204" pitchFamily="34" charset="0"/>
              </a:rPr>
              <a:t>Awka</a:t>
            </a:r>
            <a:r>
              <a:rPr lang="en-US" altLang="en-US" sz="1400" dirty="0">
                <a:latin typeface="Verdana" panose="020B0604030504040204" pitchFamily="34" charset="0"/>
              </a:rPr>
              <a:t>, Enugu, </a:t>
            </a:r>
            <a:r>
              <a:rPr lang="en-US" altLang="en-US" sz="1400" dirty="0" err="1">
                <a:latin typeface="Verdana" panose="020B0604030504040204" pitchFamily="34" charset="0"/>
              </a:rPr>
              <a:t>Abakaliki</a:t>
            </a:r>
            <a:r>
              <a:rPr lang="en-US" altLang="en-US" sz="1400" dirty="0">
                <a:latin typeface="Verdana" panose="020B0604030504040204" pitchFamily="34" charset="0"/>
              </a:rPr>
              <a:t>, Owerri, Umuahia and 6 fixed stations and 2 mobile stations in the Headquarters.   (2002-2003)</a:t>
            </a:r>
          </a:p>
        </p:txBody>
      </p:sp>
      <p:sp>
        <p:nvSpPr>
          <p:cNvPr id="47118" name="Rectangle 1"/>
          <p:cNvSpPr>
            <a:spLocks noChangeArrowheads="1"/>
          </p:cNvSpPr>
          <p:nvPr/>
        </p:nvSpPr>
        <p:spPr bwMode="auto">
          <a:xfrm>
            <a:off x="228600" y="1763713"/>
            <a:ext cx="3958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accent1"/>
              </a:buClr>
              <a:buFont typeface="Arial" panose="020B0604020202020204" pitchFamily="34" charset="0"/>
              <a:buChar char="•"/>
              <a:tabLst>
                <a:tab pos="627063"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627063"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627063"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627063"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9pPr>
          </a:lstStyle>
          <a:p>
            <a:pPr algn="just">
              <a:spcBef>
                <a:spcPct val="0"/>
              </a:spcBef>
              <a:buClrTx/>
              <a:buFontTx/>
              <a:buNone/>
            </a:pPr>
            <a:r>
              <a:rPr lang="en-US" altLang="en-US" sz="1800" b="1" dirty="0">
                <a:latin typeface="Verdana" panose="020B0604030504040204" pitchFamily="34" charset="0"/>
              </a:rPr>
              <a:t>Surveillance Security System</a:t>
            </a:r>
          </a:p>
        </p:txBody>
      </p:sp>
      <p:sp>
        <p:nvSpPr>
          <p:cNvPr id="15" name="Rectangle 8">
            <a:extLst>
              <a:ext uri="{FF2B5EF4-FFF2-40B4-BE49-F238E27FC236}">
                <a16:creationId xmlns:a16="http://schemas.microsoft.com/office/drawing/2014/main" id="{B0EC5A9D-5184-4F9C-8CAD-A2D4B35A08A2}"/>
              </a:ext>
            </a:extLst>
          </p:cNvPr>
          <p:cNvSpPr>
            <a:spLocks noChangeArrowheads="1"/>
          </p:cNvSpPr>
          <p:nvPr/>
        </p:nvSpPr>
        <p:spPr bwMode="auto">
          <a:xfrm>
            <a:off x="762000" y="208121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0"/>
              </a:spcBef>
              <a:buClrTx/>
              <a:buFont typeface="Wingdings" panose="05000000000000000000" pitchFamily="2" charset="2"/>
              <a:buNone/>
            </a:pPr>
            <a:r>
              <a:rPr lang="en-US" altLang="en-US" sz="1400" dirty="0">
                <a:latin typeface="Verdana" panose="020B0604030504040204" pitchFamily="34" charset="0"/>
                <a:ea typeface="Verdana" panose="020B0604030504040204" pitchFamily="34" charset="0"/>
                <a:cs typeface="Verdana" panose="020B0604030504040204" pitchFamily="34" charset="0"/>
              </a:rPr>
              <a:t>1. Supply and installation CCTV system for The </a:t>
            </a:r>
            <a:r>
              <a:rPr lang="en-US" altLang="en-US" sz="1400" dirty="0" err="1">
                <a:latin typeface="Verdana" panose="020B0604030504040204" pitchFamily="34" charset="0"/>
                <a:ea typeface="Verdana" panose="020B0604030504040204" pitchFamily="34" charset="0"/>
                <a:cs typeface="Verdana" panose="020B0604030504040204" pitchFamily="34" charset="0"/>
              </a:rPr>
              <a:t>PrimeRose</a:t>
            </a:r>
            <a:r>
              <a:rPr lang="en-US" altLang="en-US" sz="1400" dirty="0">
                <a:latin typeface="Verdana" panose="020B0604030504040204" pitchFamily="34" charset="0"/>
                <a:ea typeface="Verdana" panose="020B0604030504040204" pitchFamily="34" charset="0"/>
                <a:cs typeface="Verdana" panose="020B0604030504040204" pitchFamily="34" charset="0"/>
              </a:rPr>
              <a:t> International Academy for the School surveillance July 2019</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E8B927EC-9D9E-49E9-AC16-3974D740BCCF}"/>
              </a:ext>
            </a:extLst>
          </p:cNvPr>
          <p:cNvSpPr>
            <a:spLocks noGrp="1" noChangeArrowheads="1"/>
          </p:cNvSpPr>
          <p:nvPr>
            <p:ph type="ctrTitle"/>
          </p:nvPr>
        </p:nvSpPr>
        <p:spPr>
          <a:xfrm>
            <a:off x="457200" y="0"/>
            <a:ext cx="2057400" cy="457200"/>
          </a:xfrm>
        </p:spPr>
        <p:txBody>
          <a:bodyPr/>
          <a:lstStyle/>
          <a:p>
            <a:pPr eaLnBrk="1" fontAlgn="auto" hangingPunct="1">
              <a:spcAft>
                <a:spcPts val="0"/>
              </a:spcAft>
              <a:defRPr/>
            </a:pPr>
            <a:r>
              <a:rPr lang="en-US" sz="2000" b="1" dirty="0">
                <a:solidFill>
                  <a:srgbClr val="990099"/>
                </a:solidFill>
                <a:latin typeface="Verdana" pitchFamily="34" charset="0"/>
              </a:rPr>
              <a:t>                                                                             EXPERIENCE </a:t>
            </a:r>
          </a:p>
        </p:txBody>
      </p:sp>
      <p:sp>
        <p:nvSpPr>
          <p:cNvPr id="4915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49156"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F28DB3FE-70B0-4639-A079-F117CD7422C5}" type="slidenum">
              <a:rPr lang="en-US" altLang="en-US" sz="1800" smtClean="0">
                <a:latin typeface="Arial" panose="020B0604020202020204" pitchFamily="34" charset="0"/>
              </a:rPr>
              <a:pPr>
                <a:spcBef>
                  <a:spcPct val="0"/>
                </a:spcBef>
                <a:buClrTx/>
                <a:buFontTx/>
                <a:buNone/>
              </a:pPr>
              <a:t>26</a:t>
            </a:fld>
            <a:endParaRPr lang="en-US" altLang="en-US" sz="1800">
              <a:latin typeface="Arial" panose="020B0604020202020204" pitchFamily="34" charset="0"/>
            </a:endParaRPr>
          </a:p>
        </p:txBody>
      </p:sp>
      <p:sp>
        <p:nvSpPr>
          <p:cNvPr id="49158" name="Rectangle 10"/>
          <p:cNvSpPr>
            <a:spLocks noChangeArrowheads="1"/>
          </p:cNvSpPr>
          <p:nvPr/>
        </p:nvSpPr>
        <p:spPr bwMode="auto">
          <a:xfrm>
            <a:off x="152400" y="457200"/>
            <a:ext cx="3305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800" b="1" dirty="0">
                <a:latin typeface="Verdana" panose="020B0604030504040204" pitchFamily="34" charset="0"/>
              </a:rPr>
              <a:t>Equipment Maintenance</a:t>
            </a:r>
            <a:endParaRPr lang="en-US" altLang="en-US" sz="1800" dirty="0">
              <a:latin typeface="Arial" panose="020B0604020202020204" pitchFamily="34" charset="0"/>
            </a:endParaRPr>
          </a:p>
        </p:txBody>
      </p:sp>
      <p:sp>
        <p:nvSpPr>
          <p:cNvPr id="49159" name="Rectangle 11"/>
          <p:cNvSpPr>
            <a:spLocks noChangeArrowheads="1"/>
          </p:cNvSpPr>
          <p:nvPr/>
        </p:nvSpPr>
        <p:spPr bwMode="auto">
          <a:xfrm>
            <a:off x="914400" y="801688"/>
            <a:ext cx="8153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marL="0" lvl="1" algn="just">
              <a:spcBef>
                <a:spcPct val="0"/>
              </a:spcBef>
              <a:buClrTx/>
              <a:buFontTx/>
              <a:buNone/>
            </a:pPr>
            <a:r>
              <a:rPr lang="en-US" altLang="en-US" sz="1400">
                <a:latin typeface="Verdana" panose="020B0604030504040204" pitchFamily="34" charset="0"/>
              </a:rPr>
              <a:t>Telecom facilities maintenance for NNPC Port Harcourt Area – September 2008 to 2010 Help Desk, daily maintenance and quarterly maintenance services are provided for all telecom facilities including VSAT, Radios, PABX systems, power control equipment, local line plants, etc</a:t>
            </a:r>
          </a:p>
        </p:txBody>
      </p:sp>
      <p:sp>
        <p:nvSpPr>
          <p:cNvPr id="13" name="Rectangle 11">
            <a:extLst>
              <a:ext uri="{FF2B5EF4-FFF2-40B4-BE49-F238E27FC236}">
                <a16:creationId xmlns:a16="http://schemas.microsoft.com/office/drawing/2014/main" id="{8334FD43-85EA-42F5-BD9F-4EF17376A6F6}"/>
              </a:ext>
            </a:extLst>
          </p:cNvPr>
          <p:cNvSpPr>
            <a:spLocks noChangeArrowheads="1"/>
          </p:cNvSpPr>
          <p:nvPr/>
        </p:nvSpPr>
        <p:spPr bwMode="auto">
          <a:xfrm>
            <a:off x="152400" y="1752600"/>
            <a:ext cx="8839200" cy="1554163"/>
          </a:xfrm>
          <a:prstGeom prst="rect">
            <a:avLst/>
          </a:prstGeom>
          <a:noFill/>
          <a:ln w="9525">
            <a:noFill/>
            <a:miter lim="800000"/>
            <a:headEnd/>
            <a:tailEnd/>
          </a:ln>
        </p:spPr>
        <p:txBody>
          <a:bodyPr>
            <a:spAutoFit/>
          </a:bodyPr>
          <a:lstStyle/>
          <a:p>
            <a:pPr marL="800100" lvl="1" indent="-800100" algn="just">
              <a:defRPr/>
            </a:pPr>
            <a:r>
              <a:rPr lang="en-US" b="1" dirty="0">
                <a:latin typeface="Verdana" pitchFamily="34" charset="0"/>
              </a:rPr>
              <a:t>Solar Power System</a:t>
            </a:r>
          </a:p>
          <a:p>
            <a:pPr marL="800100" lvl="1" indent="-342900" algn="just">
              <a:defRPr/>
            </a:pPr>
            <a:endParaRPr lang="en-US" sz="200" b="1" dirty="0">
              <a:latin typeface="Verdana" pitchFamily="34" charset="0"/>
            </a:endParaRPr>
          </a:p>
          <a:p>
            <a:pPr marL="800100" lvl="1" indent="-342900" algn="just">
              <a:defRPr/>
            </a:pPr>
            <a:endParaRPr lang="en-US" sz="100" b="1" dirty="0">
              <a:latin typeface="Verdana" pitchFamily="34" charset="0"/>
            </a:endParaRPr>
          </a:p>
          <a:p>
            <a:pPr marL="1082675" lvl="1" indent="-393700" algn="just">
              <a:defRPr/>
            </a:pPr>
            <a:r>
              <a:rPr lang="en-US" sz="1600" dirty="0">
                <a:latin typeface="Verdana" pitchFamily="34" charset="0"/>
              </a:rPr>
              <a:t>1) </a:t>
            </a:r>
            <a:r>
              <a:rPr lang="en-US" sz="1400" dirty="0">
                <a:latin typeface="Verdana" pitchFamily="34" charset="0"/>
              </a:rPr>
              <a:t>Installed 5KVA Solar power system for Nigerian Educational Research and  Development   Council. February 2008 </a:t>
            </a:r>
          </a:p>
          <a:p>
            <a:pPr marL="1082675" lvl="1" indent="-393700" algn="just">
              <a:defRPr/>
            </a:pPr>
            <a:r>
              <a:rPr lang="en-US" sz="1400" dirty="0">
                <a:latin typeface="Verdana" pitchFamily="34" charset="0"/>
              </a:rPr>
              <a:t>2)   Resuscitated Solar power system for NNPC </a:t>
            </a:r>
            <a:r>
              <a:rPr lang="en-US" sz="1400" dirty="0" err="1">
                <a:latin typeface="Verdana" pitchFamily="34" charset="0"/>
              </a:rPr>
              <a:t>Afam</a:t>
            </a:r>
            <a:r>
              <a:rPr lang="en-US" sz="1400" dirty="0">
                <a:latin typeface="Verdana" pitchFamily="34" charset="0"/>
              </a:rPr>
              <a:t> Gas Station for </a:t>
            </a:r>
            <a:r>
              <a:rPr lang="en-US" sz="1400" dirty="0" err="1">
                <a:latin typeface="Verdana" pitchFamily="34" charset="0"/>
              </a:rPr>
              <a:t>Zadub</a:t>
            </a:r>
            <a:r>
              <a:rPr lang="en-US" sz="1400" dirty="0">
                <a:latin typeface="Verdana" pitchFamily="34" charset="0"/>
              </a:rPr>
              <a:t> Engineering Ltd – February 2010</a:t>
            </a:r>
          </a:p>
          <a:p>
            <a:pPr lvl="1">
              <a:buFont typeface="Wingdings" pitchFamily="2" charset="2"/>
              <a:buNone/>
              <a:defRPr/>
            </a:pPr>
            <a:endParaRPr lang="en-US" sz="1600" dirty="0">
              <a:latin typeface="Verdana" pitchFamily="34" charset="0"/>
            </a:endParaRPr>
          </a:p>
        </p:txBody>
      </p:sp>
      <p:sp>
        <p:nvSpPr>
          <p:cNvPr id="49161" name="Rectangle 6"/>
          <p:cNvSpPr>
            <a:spLocks noChangeArrowheads="1"/>
          </p:cNvSpPr>
          <p:nvPr/>
        </p:nvSpPr>
        <p:spPr bwMode="auto">
          <a:xfrm>
            <a:off x="76200" y="2971800"/>
            <a:ext cx="838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accent1"/>
              </a:buClr>
              <a:buFont typeface="Arial" panose="020B0604020202020204" pitchFamily="34" charset="0"/>
              <a:buChar char="•"/>
              <a:tabLst>
                <a:tab pos="622300" algn="l"/>
                <a:tab pos="858838"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622300" algn="l"/>
                <a:tab pos="858838"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622300" algn="l"/>
                <a:tab pos="858838"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622300" algn="l"/>
                <a:tab pos="858838"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622300" algn="l"/>
                <a:tab pos="858838"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622300" algn="l"/>
                <a:tab pos="858838"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622300" algn="l"/>
                <a:tab pos="858838"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622300" algn="l"/>
                <a:tab pos="858838"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622300" algn="l"/>
                <a:tab pos="858838" algn="l"/>
              </a:tabLst>
              <a:defRPr sz="1400">
                <a:solidFill>
                  <a:schemeClr val="tx1"/>
                </a:solidFill>
                <a:latin typeface="Calibri" panose="020F0502020204030204" pitchFamily="34" charset="0"/>
              </a:defRPr>
            </a:lvl9pPr>
          </a:lstStyle>
          <a:p>
            <a:pPr algn="just">
              <a:spcBef>
                <a:spcPct val="0"/>
              </a:spcBef>
              <a:buClrTx/>
              <a:buFontTx/>
              <a:buNone/>
            </a:pPr>
            <a:r>
              <a:rPr lang="en-US" altLang="en-US" sz="1600" b="1" dirty="0">
                <a:latin typeface="Verdana" panose="020B0604030504040204" pitchFamily="34" charset="0"/>
              </a:rPr>
              <a:t>Consultancy</a:t>
            </a:r>
          </a:p>
          <a:p>
            <a:pPr algn="just">
              <a:spcBef>
                <a:spcPct val="0"/>
              </a:spcBef>
              <a:buClrTx/>
              <a:buFontTx/>
              <a:buNone/>
            </a:pPr>
            <a:endParaRPr lang="en-US" altLang="en-US" sz="600" b="1" dirty="0">
              <a:latin typeface="Verdana" panose="020B0604030504040204" pitchFamily="34" charset="0"/>
            </a:endParaRPr>
          </a:p>
          <a:p>
            <a:pPr algn="just">
              <a:spcBef>
                <a:spcPct val="0"/>
              </a:spcBef>
              <a:buClrTx/>
              <a:buFontTx/>
              <a:buNone/>
            </a:pPr>
            <a:r>
              <a:rPr lang="en-US" altLang="en-US" sz="1800" b="1" dirty="0">
                <a:latin typeface="Verdana" panose="020B0604030504040204" pitchFamily="34" charset="0"/>
              </a:rPr>
              <a:t>           </a:t>
            </a:r>
            <a:r>
              <a:rPr lang="en-US" altLang="en-US" sz="1800" dirty="0">
                <a:latin typeface="Verdana" panose="020B0604030504040204" pitchFamily="34" charset="0"/>
              </a:rPr>
              <a:t>(a) </a:t>
            </a:r>
            <a:r>
              <a:rPr lang="en-US" altLang="en-US" sz="1600" b="1" dirty="0">
                <a:latin typeface="Verdana" panose="020B0604030504040204" pitchFamily="34" charset="0"/>
              </a:rPr>
              <a:t>Telecommunication Audit  </a:t>
            </a:r>
            <a:endParaRPr lang="en-GB" altLang="en-US" sz="1600" b="1" dirty="0">
              <a:latin typeface="Verdana" panose="020B0604030504040204" pitchFamily="34" charset="0"/>
            </a:endParaRPr>
          </a:p>
          <a:p>
            <a:pPr algn="just">
              <a:spcBef>
                <a:spcPct val="0"/>
              </a:spcBef>
              <a:buClrTx/>
              <a:buFontTx/>
              <a:buNone/>
            </a:pPr>
            <a:endParaRPr lang="en-GB" altLang="en-US" sz="1800" dirty="0">
              <a:latin typeface="Verdana" panose="020B0604030504040204" pitchFamily="34" charset="0"/>
            </a:endParaRPr>
          </a:p>
          <a:p>
            <a:pPr algn="just">
              <a:spcBef>
                <a:spcPct val="0"/>
              </a:spcBef>
              <a:buClrTx/>
              <a:buFont typeface="Wingdings" panose="05000000000000000000" pitchFamily="2" charset="2"/>
              <a:buNone/>
            </a:pPr>
            <a:endParaRPr lang="en-GB" altLang="en-US" sz="1800" dirty="0">
              <a:latin typeface="Verdana" panose="020B0604030504040204" pitchFamily="34" charset="0"/>
            </a:endParaRPr>
          </a:p>
          <a:p>
            <a:pPr algn="just">
              <a:spcBef>
                <a:spcPct val="0"/>
              </a:spcBef>
              <a:buClrTx/>
              <a:buFontTx/>
              <a:buNone/>
            </a:pPr>
            <a:r>
              <a:rPr lang="en-GB" altLang="en-US" sz="1800" dirty="0">
                <a:latin typeface="Verdana" panose="020B0604030504040204" pitchFamily="34" charset="0"/>
              </a:rPr>
              <a:t> </a:t>
            </a:r>
          </a:p>
          <a:p>
            <a:pPr algn="just">
              <a:spcBef>
                <a:spcPct val="0"/>
              </a:spcBef>
              <a:buClrTx/>
              <a:buFontTx/>
              <a:buNone/>
            </a:pPr>
            <a:endParaRPr lang="en-US" altLang="en-US" sz="1800" b="1" dirty="0">
              <a:latin typeface="Verdana" panose="020B0604030504040204" pitchFamily="34" charset="0"/>
            </a:endParaRPr>
          </a:p>
          <a:p>
            <a:pPr algn="just">
              <a:spcBef>
                <a:spcPct val="0"/>
              </a:spcBef>
              <a:buClrTx/>
              <a:buFontTx/>
              <a:buNone/>
            </a:pPr>
            <a:endParaRPr lang="en-US" altLang="en-US" sz="1800" dirty="0">
              <a:latin typeface="Verdana" panose="020B0604030504040204" pitchFamily="34" charset="0"/>
            </a:endParaRPr>
          </a:p>
          <a:p>
            <a:pPr algn="just">
              <a:spcBef>
                <a:spcPct val="0"/>
              </a:spcBef>
              <a:buClrTx/>
              <a:buFontTx/>
              <a:buNone/>
            </a:pPr>
            <a:endParaRPr lang="en-US" altLang="en-US" sz="1800" dirty="0">
              <a:latin typeface="Verdana" panose="020B0604030504040204" pitchFamily="34" charset="0"/>
            </a:endParaRPr>
          </a:p>
          <a:p>
            <a:pPr algn="just">
              <a:spcBef>
                <a:spcPct val="0"/>
              </a:spcBef>
              <a:buClrTx/>
              <a:buFontTx/>
              <a:buNone/>
            </a:pPr>
            <a:endParaRPr lang="en-US" altLang="en-US" sz="1800" dirty="0">
              <a:latin typeface="Verdana" panose="020B0604030504040204" pitchFamily="34" charset="0"/>
            </a:endParaRPr>
          </a:p>
        </p:txBody>
      </p:sp>
      <p:sp>
        <p:nvSpPr>
          <p:cNvPr id="49162" name="Rectangle 7"/>
          <p:cNvSpPr>
            <a:spLocks noChangeArrowheads="1"/>
          </p:cNvSpPr>
          <p:nvPr/>
        </p:nvSpPr>
        <p:spPr bwMode="auto">
          <a:xfrm>
            <a:off x="457200" y="3733800"/>
            <a:ext cx="8534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lvl="1">
              <a:spcBef>
                <a:spcPct val="0"/>
              </a:spcBef>
              <a:buClrTx/>
              <a:buFont typeface="Wingdings" panose="05000000000000000000" pitchFamily="2" charset="2"/>
              <a:buNone/>
            </a:pPr>
            <a:r>
              <a:rPr lang="en-US" altLang="en-US" sz="1400">
                <a:latin typeface="Verdana" panose="020B0604030504040204" pitchFamily="34" charset="0"/>
              </a:rPr>
              <a:t>Encom participate the technical audit of the network of the following companies </a:t>
            </a:r>
          </a:p>
          <a:p>
            <a:pPr lvl="1">
              <a:spcBef>
                <a:spcPct val="0"/>
              </a:spcBef>
              <a:buClrTx/>
              <a:buFont typeface="Wingdings" panose="05000000000000000000" pitchFamily="2" charset="2"/>
              <a:buNone/>
            </a:pPr>
            <a:endParaRPr lang="en-US" altLang="en-US" sz="400">
              <a:latin typeface="Verdana" panose="020B0604030504040204" pitchFamily="34" charset="0"/>
            </a:endParaRPr>
          </a:p>
          <a:p>
            <a:pPr lvl="1">
              <a:spcBef>
                <a:spcPct val="0"/>
              </a:spcBef>
              <a:buClrTx/>
              <a:buFont typeface="Wingdings" panose="05000000000000000000" pitchFamily="2" charset="2"/>
              <a:buChar char="q"/>
            </a:pPr>
            <a:r>
              <a:rPr lang="en-US" altLang="en-US" sz="1400">
                <a:latin typeface="Verdana" panose="020B0604030504040204" pitchFamily="34" charset="0"/>
              </a:rPr>
              <a:t>  NNPC (VSAT Network)    2000</a:t>
            </a:r>
          </a:p>
          <a:p>
            <a:pPr lvl="1">
              <a:spcBef>
                <a:spcPct val="0"/>
              </a:spcBef>
              <a:buClrTx/>
              <a:buFont typeface="Wingdings" panose="05000000000000000000" pitchFamily="2" charset="2"/>
              <a:buChar char="q"/>
            </a:pPr>
            <a:r>
              <a:rPr lang="en-US" altLang="en-US" sz="1400">
                <a:latin typeface="Verdana" panose="020B0604030504040204" pitchFamily="34" charset="0"/>
              </a:rPr>
              <a:t>  NPA (Telecommunications Network)   2001</a:t>
            </a:r>
          </a:p>
          <a:p>
            <a:pPr lvl="1">
              <a:spcBef>
                <a:spcPct val="0"/>
              </a:spcBef>
              <a:buClrTx/>
              <a:buFont typeface="Wingdings" panose="05000000000000000000" pitchFamily="2" charset="2"/>
              <a:buChar char="q"/>
            </a:pPr>
            <a:r>
              <a:rPr lang="en-US" altLang="en-US" sz="1400">
                <a:latin typeface="Verdana" panose="020B0604030504040204" pitchFamily="34" charset="0"/>
              </a:rPr>
              <a:t>  Nigerian Railway Corporation (Microwave Radio Network)  2002</a:t>
            </a:r>
          </a:p>
          <a:p>
            <a:pPr lvl="1">
              <a:spcBef>
                <a:spcPct val="0"/>
              </a:spcBef>
              <a:buClrTx/>
              <a:buFont typeface="Wingdings" panose="05000000000000000000" pitchFamily="2" charset="2"/>
              <a:buChar char="q"/>
            </a:pPr>
            <a:r>
              <a:rPr lang="en-US" altLang="en-US" sz="1400">
                <a:latin typeface="Verdana" panose="020B0604030504040204" pitchFamily="34" charset="0"/>
              </a:rPr>
              <a:t>  INEC (Telecommunications and Computer networks)  2001</a:t>
            </a:r>
          </a:p>
        </p:txBody>
      </p:sp>
      <p:sp>
        <p:nvSpPr>
          <p:cNvPr id="49163" name="Rectangle 8"/>
          <p:cNvSpPr>
            <a:spLocks noChangeArrowheads="1"/>
          </p:cNvSpPr>
          <p:nvPr/>
        </p:nvSpPr>
        <p:spPr bwMode="auto">
          <a:xfrm>
            <a:off x="533400" y="54102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690563"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lvl="1" algn="just">
              <a:spcBef>
                <a:spcPct val="0"/>
              </a:spcBef>
              <a:buClrTx/>
              <a:buFont typeface="Wingdings" panose="05000000000000000000" pitchFamily="2" charset="2"/>
              <a:buChar char="q"/>
            </a:pPr>
            <a:r>
              <a:rPr lang="en-US" altLang="en-US" sz="1400">
                <a:latin typeface="Verdana" panose="020B0604030504040204" pitchFamily="34" charset="0"/>
              </a:rPr>
              <a:t>NNPC (VSAT Network)–Network design and installation supervision.   2001</a:t>
            </a:r>
          </a:p>
          <a:p>
            <a:pPr lvl="1" algn="just">
              <a:spcBef>
                <a:spcPct val="0"/>
              </a:spcBef>
              <a:buClrTx/>
              <a:buFont typeface="Wingdings" panose="05000000000000000000" pitchFamily="2" charset="2"/>
              <a:buChar char="q"/>
            </a:pPr>
            <a:r>
              <a:rPr lang="en-US" altLang="en-US" sz="1400">
                <a:latin typeface="Verdana" panose="020B0604030504040204" pitchFamily="34" charset="0"/>
              </a:rPr>
              <a:t>NAMA (SATCOM Network) – Optimization supervision. 2001</a:t>
            </a:r>
          </a:p>
          <a:p>
            <a:pPr lvl="1" algn="just">
              <a:spcBef>
                <a:spcPct val="0"/>
              </a:spcBef>
              <a:buClrTx/>
              <a:buFont typeface="Wingdings" panose="05000000000000000000" pitchFamily="2" charset="2"/>
              <a:buChar char="q"/>
            </a:pPr>
            <a:r>
              <a:rPr lang="en-US" altLang="en-US" sz="1400">
                <a:latin typeface="Verdana" panose="020B0604030504040204" pitchFamily="34" charset="0"/>
              </a:rPr>
              <a:t>ABU Zaria (VSAT Internet and WLL) – Network design and installation supervision. 2002</a:t>
            </a:r>
          </a:p>
        </p:txBody>
      </p:sp>
      <p:sp>
        <p:nvSpPr>
          <p:cNvPr id="49164" name="Rectangle 1"/>
          <p:cNvSpPr>
            <a:spLocks noChangeArrowheads="1"/>
          </p:cNvSpPr>
          <p:nvPr/>
        </p:nvSpPr>
        <p:spPr bwMode="auto">
          <a:xfrm>
            <a:off x="914400" y="4992688"/>
            <a:ext cx="708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tabLst>
                <a:tab pos="0"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0"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0"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0"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0"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0"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0"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0"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0" algn="l"/>
              </a:tabLst>
              <a:defRPr sz="1400">
                <a:solidFill>
                  <a:schemeClr val="tx1"/>
                </a:solidFill>
                <a:latin typeface="Calibri" panose="020F0502020204030204" pitchFamily="34" charset="0"/>
              </a:defRPr>
            </a:lvl9pPr>
          </a:lstStyle>
          <a:p>
            <a:pPr>
              <a:spcBef>
                <a:spcPct val="0"/>
              </a:spcBef>
              <a:buClrTx/>
              <a:buFontTx/>
              <a:buNone/>
            </a:pPr>
            <a:r>
              <a:rPr lang="en-US" altLang="en-US" sz="1800" b="1">
                <a:latin typeface="Verdana" panose="020B0604030504040204" pitchFamily="34" charset="0"/>
              </a:rPr>
              <a:t>	</a:t>
            </a:r>
            <a:r>
              <a:rPr lang="en-US" altLang="en-US" sz="1800">
                <a:latin typeface="Verdana" panose="020B0604030504040204" pitchFamily="34" charset="0"/>
              </a:rPr>
              <a:t>(b) </a:t>
            </a:r>
            <a:r>
              <a:rPr lang="en-US" altLang="en-US" sz="1800" b="1">
                <a:latin typeface="Verdana" panose="020B0604030504040204" pitchFamily="34" charset="0"/>
              </a:rPr>
              <a:t>Network Design/Supervision</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564411E7-4F9B-477F-80B9-7D6F8624F620}"/>
              </a:ext>
            </a:extLst>
          </p:cNvPr>
          <p:cNvSpPr>
            <a:spLocks noGrp="1" noChangeArrowheads="1"/>
          </p:cNvSpPr>
          <p:nvPr>
            <p:ph type="ctrTitle"/>
          </p:nvPr>
        </p:nvSpPr>
        <p:spPr>
          <a:xfrm>
            <a:off x="228600" y="0"/>
            <a:ext cx="1905000" cy="457200"/>
          </a:xfrm>
        </p:spPr>
        <p:txBody>
          <a:bodyPr/>
          <a:lstStyle/>
          <a:p>
            <a:pPr eaLnBrk="1" fontAlgn="auto" hangingPunct="1">
              <a:spcAft>
                <a:spcPts val="0"/>
              </a:spcAft>
              <a:defRPr/>
            </a:pPr>
            <a:r>
              <a:rPr lang="en-US" sz="2000" b="1" dirty="0">
                <a:solidFill>
                  <a:srgbClr val="990099"/>
                </a:solidFill>
                <a:latin typeface="Verdana" pitchFamily="34" charset="0"/>
              </a:rPr>
              <a:t>                                                                        EXPERIENCE</a:t>
            </a:r>
          </a:p>
        </p:txBody>
      </p:sp>
      <p:sp>
        <p:nvSpPr>
          <p:cNvPr id="5120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51204"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E0BAE788-AABC-4D90-A4DC-B786050A1C44}" type="slidenum">
              <a:rPr lang="en-US" altLang="en-US" sz="1800" smtClean="0">
                <a:latin typeface="Arial" panose="020B0604020202020204" pitchFamily="34" charset="0"/>
              </a:rPr>
              <a:pPr>
                <a:spcBef>
                  <a:spcPct val="0"/>
                </a:spcBef>
                <a:buClrTx/>
                <a:buFontTx/>
                <a:buNone/>
              </a:pPr>
              <a:t>27</a:t>
            </a:fld>
            <a:endParaRPr lang="en-US" altLang="en-US" sz="1800">
              <a:latin typeface="Arial" panose="020B0604020202020204" pitchFamily="34" charset="0"/>
            </a:endParaRPr>
          </a:p>
        </p:txBody>
      </p:sp>
      <p:sp>
        <p:nvSpPr>
          <p:cNvPr id="51206" name="Rectangle 6"/>
          <p:cNvSpPr>
            <a:spLocks noChangeArrowheads="1"/>
          </p:cNvSpPr>
          <p:nvPr/>
        </p:nvSpPr>
        <p:spPr bwMode="auto">
          <a:xfrm>
            <a:off x="76200" y="4572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accent1"/>
              </a:buClr>
              <a:buFont typeface="Arial" panose="020B0604020202020204" pitchFamily="34" charset="0"/>
              <a:buChar char="•"/>
              <a:tabLst>
                <a:tab pos="627063"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627063"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627063"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627063"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9pPr>
          </a:lstStyle>
          <a:p>
            <a:pPr algn="just">
              <a:spcBef>
                <a:spcPct val="0"/>
              </a:spcBef>
              <a:buClrTx/>
              <a:buFontTx/>
              <a:buNone/>
            </a:pPr>
            <a:r>
              <a:rPr lang="en-US" altLang="en-US" sz="1800" dirty="0">
                <a:latin typeface="Verdana" panose="020B0604030504040204" pitchFamily="34" charset="0"/>
              </a:rPr>
              <a:t>  </a:t>
            </a:r>
            <a:r>
              <a:rPr lang="en-US" altLang="en-US" sz="1600" b="1" dirty="0">
                <a:latin typeface="Verdana" panose="020B0604030504040204" pitchFamily="34" charset="0"/>
              </a:rPr>
              <a:t>Computerization of INEC Polling Units </a:t>
            </a:r>
            <a:endParaRPr lang="en-US" altLang="en-US" sz="1800" dirty="0">
              <a:latin typeface="Verdana" panose="020B0604030504040204" pitchFamily="34" charset="0"/>
            </a:endParaRPr>
          </a:p>
        </p:txBody>
      </p:sp>
      <p:sp>
        <p:nvSpPr>
          <p:cNvPr id="51207" name="Rectangle 9"/>
          <p:cNvSpPr>
            <a:spLocks noChangeArrowheads="1"/>
          </p:cNvSpPr>
          <p:nvPr/>
        </p:nvSpPr>
        <p:spPr bwMode="auto">
          <a:xfrm>
            <a:off x="762000" y="838200"/>
            <a:ext cx="838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0"/>
              </a:spcBef>
              <a:buClrTx/>
              <a:buFontTx/>
              <a:buNone/>
            </a:pPr>
            <a:r>
              <a:rPr lang="en-US" altLang="en-US" sz="1400">
                <a:latin typeface="Verdana" panose="020B0604030504040204" pitchFamily="34" charset="0"/>
              </a:rPr>
              <a:t>Encom Ltd as part of Adorbel subcontractors provided managerial, planning, coordination and supervisory activities for the actualization of INEC Pooling Units computerization  project. Job scope included the collection of polling unit data (GPS information, digital image capture and descriptive information), data collation and population in the zonal server as well as field supervision.   ( March – Sept. 2004) </a:t>
            </a:r>
          </a:p>
        </p:txBody>
      </p:sp>
      <p:sp>
        <p:nvSpPr>
          <p:cNvPr id="33800" name="Rectangle 11">
            <a:extLst>
              <a:ext uri="{FF2B5EF4-FFF2-40B4-BE49-F238E27FC236}">
                <a16:creationId xmlns:a16="http://schemas.microsoft.com/office/drawing/2014/main" id="{D7F5F258-0654-4542-A4F0-95D6D5DEAFC9}"/>
              </a:ext>
            </a:extLst>
          </p:cNvPr>
          <p:cNvSpPr>
            <a:spLocks noChangeArrowheads="1"/>
          </p:cNvSpPr>
          <p:nvPr/>
        </p:nvSpPr>
        <p:spPr bwMode="auto">
          <a:xfrm>
            <a:off x="228600" y="1981200"/>
            <a:ext cx="8915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231775" lvl="1" indent="-231775" algn="just">
              <a:tabLst>
                <a:tab pos="292100" algn="l"/>
                <a:tab pos="511175" algn="l"/>
              </a:tabLst>
              <a:defRPr/>
            </a:pPr>
            <a:r>
              <a:rPr lang="en-US" sz="1600" b="1" dirty="0"/>
              <a:t>Bid Document Preparation/Response and Evaluation  </a:t>
            </a:r>
            <a:endParaRPr lang="en-GB" sz="1600" b="1" dirty="0"/>
          </a:p>
          <a:p>
            <a:pPr marL="233362" lvl="1" algn="just">
              <a:tabLst>
                <a:tab pos="292100" algn="l"/>
                <a:tab pos="914400" algn="l"/>
              </a:tabLst>
              <a:defRPr/>
            </a:pPr>
            <a:endParaRPr lang="en-US" sz="700" dirty="0">
              <a:latin typeface="Verdana" pitchFamily="34" charset="0"/>
            </a:endParaRPr>
          </a:p>
          <a:p>
            <a:pPr marL="747713" lvl="1" indent="-236538" algn="just">
              <a:buFont typeface="Wingdings" pitchFamily="2" charset="2"/>
              <a:buChar char="q"/>
              <a:tabLst>
                <a:tab pos="292100" algn="l"/>
                <a:tab pos="914400" algn="l"/>
              </a:tabLst>
              <a:defRPr/>
            </a:pPr>
            <a:r>
              <a:rPr lang="en-US" sz="1400" dirty="0" err="1">
                <a:latin typeface="Verdana" pitchFamily="34" charset="0"/>
              </a:rPr>
              <a:t>Alheri</a:t>
            </a:r>
            <a:r>
              <a:rPr lang="en-US" sz="1400" dirty="0">
                <a:latin typeface="Verdana" pitchFamily="34" charset="0"/>
              </a:rPr>
              <a:t> Engineering Co. Ltd (NEPA FOC Commercialization Expression of Interest and Response to Tender packages respectively). Oct 2004 – April 2005)</a:t>
            </a:r>
          </a:p>
          <a:p>
            <a:pPr marL="747713" lvl="1" indent="-236538" algn="just">
              <a:buFont typeface="Wingdings" pitchFamily="2" charset="2"/>
              <a:buChar char="q"/>
              <a:tabLst>
                <a:tab pos="292100" algn="l"/>
                <a:tab pos="914400" algn="l"/>
              </a:tabLst>
              <a:defRPr/>
            </a:pPr>
            <a:r>
              <a:rPr lang="en-US" sz="1400" dirty="0">
                <a:latin typeface="Verdana" pitchFamily="34" charset="0"/>
              </a:rPr>
              <a:t>ABU Zaria (VSAT Internet </a:t>
            </a:r>
            <a:r>
              <a:rPr lang="en-US" sz="1600" dirty="0">
                <a:latin typeface="Verdana" pitchFamily="34" charset="0"/>
              </a:rPr>
              <a:t>Connection/Wireless Radios for Cyber Cafe). 2002</a:t>
            </a:r>
          </a:p>
        </p:txBody>
      </p:sp>
      <p:sp>
        <p:nvSpPr>
          <p:cNvPr id="51209" name="Rectangle 13"/>
          <p:cNvSpPr>
            <a:spLocks noChangeArrowheads="1"/>
          </p:cNvSpPr>
          <p:nvPr/>
        </p:nvSpPr>
        <p:spPr bwMode="auto">
          <a:xfrm>
            <a:off x="228600" y="3429000"/>
            <a:ext cx="89154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4538" indent="-287338">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lvl="1" algn="just">
              <a:spcBef>
                <a:spcPct val="0"/>
              </a:spcBef>
              <a:buClrTx/>
              <a:buFont typeface="Wingdings" panose="05000000000000000000" pitchFamily="2" charset="2"/>
              <a:buChar char="q"/>
            </a:pPr>
            <a:r>
              <a:rPr lang="en-US" altLang="en-US" sz="1400" dirty="0">
                <a:latin typeface="Verdana" panose="020B0604030504040204" pitchFamily="34" charset="0"/>
                <a:ea typeface="Verdana" panose="020B0604030504040204" pitchFamily="34" charset="0"/>
                <a:cs typeface="Verdana" panose="020B0604030504040204" pitchFamily="34" charset="0"/>
              </a:rPr>
              <a:t>ERP Training for Code of Conduct Bureau – September 2019</a:t>
            </a:r>
          </a:p>
          <a:p>
            <a:pPr lvl="1" algn="just">
              <a:spcBef>
                <a:spcPct val="0"/>
              </a:spcBef>
              <a:buClrTx/>
              <a:buFont typeface="Wingdings" panose="05000000000000000000" pitchFamily="2" charset="2"/>
              <a:buChar char="q"/>
            </a:pPr>
            <a:r>
              <a:rPr lang="en-US" altLang="en-US" sz="1400" dirty="0">
                <a:latin typeface="Verdana" panose="020B0604030504040204" pitchFamily="34" charset="0"/>
                <a:ea typeface="Verdana" panose="020B0604030504040204" pitchFamily="34" charset="0"/>
                <a:cs typeface="Verdana" panose="020B0604030504040204" pitchFamily="34" charset="0"/>
              </a:rPr>
              <a:t>INEC (</a:t>
            </a:r>
            <a:r>
              <a:rPr lang="en-US" altLang="en-US" sz="1400" dirty="0" err="1">
                <a:latin typeface="Verdana" panose="020B0604030504040204" pitchFamily="34" charset="0"/>
                <a:ea typeface="Verdana" panose="020B0604030504040204" pitchFamily="34" charset="0"/>
                <a:cs typeface="Verdana" panose="020B0604030504040204" pitchFamily="34" charset="0"/>
              </a:rPr>
              <a:t>Codan</a:t>
            </a:r>
            <a:r>
              <a:rPr lang="en-US" altLang="en-US" sz="1400" dirty="0">
                <a:latin typeface="Verdana" panose="020B0604030504040204" pitchFamily="34" charset="0"/>
                <a:ea typeface="Verdana" panose="020B0604030504040204" pitchFamily="34" charset="0"/>
                <a:cs typeface="Verdana" panose="020B0604030504040204" pitchFamily="34" charset="0"/>
              </a:rPr>
              <a:t> NGT HF Radio technical and Operation Training for Engineers and Operators)  2013</a:t>
            </a:r>
          </a:p>
          <a:p>
            <a:pPr lvl="1" algn="just">
              <a:spcBef>
                <a:spcPct val="0"/>
              </a:spcBef>
              <a:buClrTx/>
              <a:buFont typeface="Wingdings" panose="05000000000000000000" pitchFamily="2" charset="2"/>
              <a:buChar char="q"/>
            </a:pPr>
            <a:r>
              <a:rPr lang="en-US" altLang="en-US" sz="1400" dirty="0">
                <a:latin typeface="Verdana" panose="020B0604030504040204" pitchFamily="34" charset="0"/>
                <a:ea typeface="Verdana" panose="020B0604030504040204" pitchFamily="34" charset="0"/>
                <a:cs typeface="Verdana" panose="020B0604030504040204" pitchFamily="34" charset="0"/>
              </a:rPr>
              <a:t>Nigeria Immigration Services (</a:t>
            </a:r>
            <a:r>
              <a:rPr lang="en-US" altLang="en-US" sz="1400" dirty="0" err="1">
                <a:latin typeface="Verdana" panose="020B0604030504040204" pitchFamily="34" charset="0"/>
                <a:ea typeface="Verdana" panose="020B0604030504040204" pitchFamily="34" charset="0"/>
                <a:cs typeface="Verdana" panose="020B0604030504040204" pitchFamily="34" charset="0"/>
              </a:rPr>
              <a:t>Codan</a:t>
            </a:r>
            <a:r>
              <a:rPr lang="en-US" altLang="en-US" sz="1400" dirty="0">
                <a:latin typeface="Verdana" panose="020B0604030504040204" pitchFamily="34" charset="0"/>
                <a:ea typeface="Verdana" panose="020B0604030504040204" pitchFamily="34" charset="0"/>
                <a:cs typeface="Verdana" panose="020B0604030504040204" pitchFamily="34" charset="0"/>
              </a:rPr>
              <a:t> NGT HF Radio Operation and Maintenance Training.   Sept. 2011 -  June 2012</a:t>
            </a:r>
          </a:p>
          <a:p>
            <a:pPr lvl="1" algn="just">
              <a:spcBef>
                <a:spcPct val="0"/>
              </a:spcBef>
              <a:buClrTx/>
              <a:buFont typeface="Wingdings" panose="05000000000000000000" pitchFamily="2" charset="2"/>
              <a:buChar char="q"/>
            </a:pPr>
            <a:r>
              <a:rPr lang="en-US" altLang="en-US" sz="1400" dirty="0" err="1">
                <a:latin typeface="Verdana" panose="020B0604030504040204" pitchFamily="34" charset="0"/>
                <a:ea typeface="Verdana" panose="020B0604030504040204" pitchFamily="34" charset="0"/>
                <a:cs typeface="Verdana" panose="020B0604030504040204" pitchFamily="34" charset="0"/>
              </a:rPr>
              <a:t>Hexton</a:t>
            </a:r>
            <a:r>
              <a:rPr lang="en-US" altLang="en-US" sz="1400" dirty="0">
                <a:latin typeface="Verdana" panose="020B0604030504040204" pitchFamily="34" charset="0"/>
                <a:ea typeface="Verdana" panose="020B0604030504040204" pitchFamily="34" charset="0"/>
                <a:cs typeface="Verdana" panose="020B0604030504040204" pitchFamily="34" charset="0"/>
              </a:rPr>
              <a:t> Ltd (Network Security Training – INEC Staff).    April 2005</a:t>
            </a:r>
          </a:p>
          <a:p>
            <a:pPr lvl="1" algn="just">
              <a:spcBef>
                <a:spcPct val="0"/>
              </a:spcBef>
              <a:buClrTx/>
              <a:buFont typeface="Wingdings" panose="05000000000000000000" pitchFamily="2" charset="2"/>
              <a:buChar char="q"/>
            </a:pPr>
            <a:r>
              <a:rPr lang="en-US" altLang="en-US" sz="1400" dirty="0" err="1">
                <a:latin typeface="Verdana" panose="020B0604030504040204" pitchFamily="34" charset="0"/>
                <a:ea typeface="Verdana" panose="020B0604030504040204" pitchFamily="34" charset="0"/>
                <a:cs typeface="Verdana" panose="020B0604030504040204" pitchFamily="34" charset="0"/>
              </a:rPr>
              <a:t>Codan</a:t>
            </a:r>
            <a:r>
              <a:rPr lang="en-US" altLang="en-US" sz="1400" dirty="0">
                <a:latin typeface="Verdana" panose="020B0604030504040204" pitchFamily="34" charset="0"/>
                <a:ea typeface="Verdana" panose="020B0604030504040204" pitchFamily="34" charset="0"/>
                <a:cs typeface="Verdana" panose="020B0604030504040204" pitchFamily="34" charset="0"/>
              </a:rPr>
              <a:t> NGT HF Radio Operation Training)  2003 </a:t>
            </a:r>
          </a:p>
        </p:txBody>
      </p:sp>
      <p:sp>
        <p:nvSpPr>
          <p:cNvPr id="51210" name="Rectangle 14"/>
          <p:cNvSpPr>
            <a:spLocks noChangeArrowheads="1"/>
          </p:cNvSpPr>
          <p:nvPr/>
        </p:nvSpPr>
        <p:spPr bwMode="auto">
          <a:xfrm>
            <a:off x="76200" y="3063667"/>
            <a:ext cx="838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173038">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a:spcBef>
                <a:spcPct val="0"/>
              </a:spcBef>
              <a:buClrTx/>
              <a:buFont typeface="Wingdings" panose="05000000000000000000" pitchFamily="2" charset="2"/>
              <a:buNone/>
            </a:pPr>
            <a:r>
              <a:rPr lang="en-US" altLang="en-US" sz="1600" b="1" dirty="0">
                <a:latin typeface="Verdana" panose="020B0604030504040204" pitchFamily="34" charset="0"/>
              </a:rPr>
              <a:t>Training</a:t>
            </a:r>
            <a:endParaRPr lang="en-US" altLang="en-US" sz="1800" dirty="0">
              <a:latin typeface="Verdana" panose="020B0604030504040204" pitchFamily="34" charset="0"/>
            </a:endParaRPr>
          </a:p>
        </p:txBody>
      </p:sp>
      <p:sp>
        <p:nvSpPr>
          <p:cNvPr id="51211" name="Rectangle 9"/>
          <p:cNvSpPr>
            <a:spLocks noChangeArrowheads="1"/>
          </p:cNvSpPr>
          <p:nvPr/>
        </p:nvSpPr>
        <p:spPr bwMode="auto">
          <a:xfrm>
            <a:off x="228600" y="4964112"/>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accent1"/>
              </a:buClr>
              <a:buFont typeface="Arial" panose="020B0604020202020204" pitchFamily="34" charset="0"/>
              <a:buChar char="•"/>
              <a:tabLst>
                <a:tab pos="739775"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739775"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739775"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739775"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9pPr>
          </a:lstStyle>
          <a:p>
            <a:pPr>
              <a:spcBef>
                <a:spcPct val="0"/>
              </a:spcBef>
              <a:buClrTx/>
              <a:buFontTx/>
              <a:buNone/>
            </a:pPr>
            <a:r>
              <a:rPr lang="en-US" altLang="en-US" sz="1800" dirty="0">
                <a:latin typeface="Verdana" panose="020B0604030504040204" pitchFamily="34" charset="0"/>
              </a:rPr>
              <a:t> </a:t>
            </a:r>
            <a:r>
              <a:rPr lang="en-US" altLang="en-US" sz="1600" b="1" dirty="0">
                <a:latin typeface="Verdana" panose="020B0604030504040204" pitchFamily="34" charset="0"/>
              </a:rPr>
              <a:t>Licensing</a:t>
            </a:r>
          </a:p>
        </p:txBody>
      </p:sp>
      <p:sp>
        <p:nvSpPr>
          <p:cNvPr id="51212" name="Rectangle 10"/>
          <p:cNvSpPr>
            <a:spLocks noChangeArrowheads="1"/>
          </p:cNvSpPr>
          <p:nvPr/>
        </p:nvSpPr>
        <p:spPr bwMode="auto">
          <a:xfrm>
            <a:off x="228600" y="5294312"/>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accent1"/>
              </a:buClr>
              <a:buFont typeface="Arial" panose="020B0604020202020204" pitchFamily="34" charset="0"/>
              <a:buChar char="•"/>
              <a:tabLst>
                <a:tab pos="287338" algn="l"/>
                <a:tab pos="852488" algn="l"/>
              </a:tabLst>
              <a:defRPr sz="2200">
                <a:solidFill>
                  <a:schemeClr val="tx1"/>
                </a:solidFill>
                <a:latin typeface="Calibri" panose="020F0502020204030204" pitchFamily="34" charset="0"/>
              </a:defRPr>
            </a:lvl1pPr>
            <a:lvl2pPr>
              <a:spcBef>
                <a:spcPct val="20000"/>
              </a:spcBef>
              <a:buClr>
                <a:schemeClr val="accent2"/>
              </a:buClr>
              <a:buFont typeface="Arial" panose="020B0604020202020204" pitchFamily="34" charset="0"/>
              <a:buChar char="•"/>
              <a:tabLst>
                <a:tab pos="287338" algn="l"/>
                <a:tab pos="852488"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287338" algn="l"/>
                <a:tab pos="852488"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287338" algn="l"/>
                <a:tab pos="852488"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287338" algn="l"/>
                <a:tab pos="852488"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287338" algn="l"/>
                <a:tab pos="852488"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287338" algn="l"/>
                <a:tab pos="852488"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287338" algn="l"/>
                <a:tab pos="852488"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287338" algn="l"/>
                <a:tab pos="852488" algn="l"/>
              </a:tabLst>
              <a:defRPr sz="1400">
                <a:solidFill>
                  <a:schemeClr val="tx1"/>
                </a:solidFill>
                <a:latin typeface="Calibri" panose="020F0502020204030204" pitchFamily="34" charset="0"/>
              </a:defRPr>
            </a:lvl9pPr>
          </a:lstStyle>
          <a:p>
            <a:pPr lvl="1" algn="just">
              <a:spcBef>
                <a:spcPct val="0"/>
              </a:spcBef>
              <a:buClrTx/>
              <a:buFont typeface="Wingdings" panose="05000000000000000000" pitchFamily="2" charset="2"/>
              <a:buChar char="q"/>
            </a:pPr>
            <a:r>
              <a:rPr lang="en-US" altLang="en-US" sz="1400" dirty="0">
                <a:latin typeface="Verdana" panose="020B0604030504040204" pitchFamily="34" charset="0"/>
              </a:rPr>
              <a:t>  </a:t>
            </a:r>
            <a:r>
              <a:rPr lang="en-US" altLang="en-US" sz="1400" dirty="0" err="1">
                <a:latin typeface="Verdana" panose="020B0604030504040204" pitchFamily="34" charset="0"/>
              </a:rPr>
              <a:t>Alheri</a:t>
            </a:r>
            <a:r>
              <a:rPr lang="en-US" altLang="en-US" sz="1400" dirty="0">
                <a:latin typeface="Verdana" panose="020B0604030504040204" pitchFamily="34" charset="0"/>
              </a:rPr>
              <a:t> Engineering Co. Ltd (NCC Long Distance Operator License)  2005 </a:t>
            </a:r>
          </a:p>
          <a:p>
            <a:pPr lvl="1" algn="just">
              <a:spcBef>
                <a:spcPct val="0"/>
              </a:spcBef>
              <a:buClrTx/>
              <a:buFont typeface="Wingdings" panose="05000000000000000000" pitchFamily="2" charset="2"/>
              <a:buChar char="q"/>
            </a:pPr>
            <a:r>
              <a:rPr lang="en-US" altLang="en-US" sz="1400" dirty="0">
                <a:latin typeface="Verdana" panose="020B0604030504040204" pitchFamily="34" charset="0"/>
              </a:rPr>
              <a:t>  Shell (Inmarsat)  2000</a:t>
            </a:r>
          </a:p>
          <a:p>
            <a:pPr lvl="1" algn="just">
              <a:spcBef>
                <a:spcPct val="0"/>
              </a:spcBef>
              <a:buClrTx/>
              <a:buFont typeface="Wingdings" panose="05000000000000000000" pitchFamily="2" charset="2"/>
              <a:buChar char="q"/>
            </a:pPr>
            <a:r>
              <a:rPr lang="en-US" altLang="en-US" sz="1400" dirty="0">
                <a:latin typeface="Verdana" panose="020B0604030504040204" pitchFamily="34" charset="0"/>
              </a:rPr>
              <a:t>  Japan Gas Company (JGC) Ltd   (INMARSAT) 2000</a:t>
            </a:r>
          </a:p>
          <a:p>
            <a:pPr lvl="1" algn="just">
              <a:spcBef>
                <a:spcPct val="0"/>
              </a:spcBef>
              <a:buClrTx/>
              <a:buFont typeface="Wingdings" panose="05000000000000000000" pitchFamily="2" charset="2"/>
              <a:buChar char="q"/>
            </a:pPr>
            <a:r>
              <a:rPr lang="en-US" altLang="en-US" sz="1400" dirty="0">
                <a:latin typeface="Verdana" panose="020B0604030504040204" pitchFamily="34" charset="0"/>
              </a:rPr>
              <a:t>  West African Seasoning Co. Ltd (Inmarsat)  2000</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1D874E75-3B67-497E-8AC1-1E5D6F66EF25}"/>
              </a:ext>
            </a:extLst>
          </p:cNvPr>
          <p:cNvSpPr>
            <a:spLocks noGrp="1" noChangeArrowheads="1"/>
          </p:cNvSpPr>
          <p:nvPr>
            <p:ph type="ctrTitle"/>
          </p:nvPr>
        </p:nvSpPr>
        <p:spPr>
          <a:xfrm>
            <a:off x="152400" y="0"/>
            <a:ext cx="2133600" cy="457200"/>
          </a:xfrm>
        </p:spPr>
        <p:txBody>
          <a:bodyPr/>
          <a:lstStyle/>
          <a:p>
            <a:pPr eaLnBrk="1" fontAlgn="auto" hangingPunct="1">
              <a:spcAft>
                <a:spcPts val="0"/>
              </a:spcAft>
              <a:defRPr/>
            </a:pPr>
            <a:r>
              <a:rPr lang="en-US" sz="2000" b="1" dirty="0">
                <a:solidFill>
                  <a:srgbClr val="990099"/>
                </a:solidFill>
                <a:latin typeface="Verdana" pitchFamily="34" charset="0"/>
              </a:rPr>
              <a:t>                                                                       EXPERIENCE </a:t>
            </a:r>
          </a:p>
        </p:txBody>
      </p:sp>
      <p:sp>
        <p:nvSpPr>
          <p:cNvPr id="5325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53252"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A3A404AF-92BB-4243-BDFD-EECBACCE4730}" type="slidenum">
              <a:rPr lang="en-US" altLang="en-US" sz="1800" smtClean="0">
                <a:latin typeface="Arial" panose="020B0604020202020204" pitchFamily="34" charset="0"/>
              </a:rPr>
              <a:pPr>
                <a:spcBef>
                  <a:spcPct val="0"/>
                </a:spcBef>
                <a:buClrTx/>
                <a:buFontTx/>
                <a:buNone/>
              </a:pPr>
              <a:t>28</a:t>
            </a:fld>
            <a:endParaRPr lang="en-US" altLang="en-US" sz="1800">
              <a:latin typeface="Arial" panose="020B0604020202020204" pitchFamily="34" charset="0"/>
            </a:endParaRPr>
          </a:p>
        </p:txBody>
      </p:sp>
      <p:sp>
        <p:nvSpPr>
          <p:cNvPr id="34824" name="Rectangle 13">
            <a:extLst>
              <a:ext uri="{FF2B5EF4-FFF2-40B4-BE49-F238E27FC236}">
                <a16:creationId xmlns:a16="http://schemas.microsoft.com/office/drawing/2014/main" id="{B6DEC769-2C06-4381-A104-D7283E10EB77}"/>
              </a:ext>
            </a:extLst>
          </p:cNvPr>
          <p:cNvSpPr>
            <a:spLocks noChangeArrowheads="1"/>
          </p:cNvSpPr>
          <p:nvPr/>
        </p:nvSpPr>
        <p:spPr bwMode="auto">
          <a:xfrm>
            <a:off x="457200" y="551309"/>
            <a:ext cx="861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lgn="just" defTabSz="852488">
              <a:buFont typeface="Wingdings" pitchFamily="2" charset="2"/>
              <a:buChar char="q"/>
              <a:tabLst>
                <a:tab pos="292100" algn="l"/>
              </a:tabLst>
              <a:defRPr/>
            </a:pPr>
            <a:r>
              <a:rPr lang="en-US" sz="1400" dirty="0">
                <a:latin typeface="Verdana" pitchFamily="34" charset="0"/>
              </a:rPr>
              <a:t>  6Nos 45m Towers for NNPC Locations in Lagos – Dec 2017 to September 2018</a:t>
            </a:r>
          </a:p>
          <a:p>
            <a:pPr lvl="1" algn="just" defTabSz="852488">
              <a:buFont typeface="Wingdings" pitchFamily="2" charset="2"/>
              <a:buChar char="q"/>
              <a:tabLst>
                <a:tab pos="292100" algn="l"/>
              </a:tabLst>
              <a:defRPr/>
            </a:pPr>
            <a:r>
              <a:rPr lang="en-US" sz="1400" dirty="0">
                <a:latin typeface="Verdana" pitchFamily="34" charset="0"/>
              </a:rPr>
              <a:t>  2Nos 45m mast for radio repeater antenna (AMMC, Abuja) – Dec 2010-Jan 2011 </a:t>
            </a:r>
          </a:p>
          <a:p>
            <a:pPr lvl="1" algn="just" defTabSz="852488">
              <a:buFont typeface="Wingdings" pitchFamily="2" charset="2"/>
              <a:buChar char="q"/>
              <a:tabLst>
                <a:tab pos="292100" algn="l"/>
              </a:tabLst>
              <a:defRPr/>
            </a:pPr>
            <a:r>
              <a:rPr lang="en-US" sz="1400" dirty="0">
                <a:latin typeface="Verdana" pitchFamily="34" charset="0"/>
              </a:rPr>
              <a:t>  2Nos 43m Tower Relocation (Julius Berger Nig. </a:t>
            </a:r>
            <a:r>
              <a:rPr lang="en-US" sz="1400" dirty="0" err="1">
                <a:latin typeface="Verdana" pitchFamily="34" charset="0"/>
              </a:rPr>
              <a:t>Plc</a:t>
            </a:r>
            <a:r>
              <a:rPr lang="en-US" sz="1400" dirty="0">
                <a:latin typeface="Verdana" pitchFamily="34" charset="0"/>
              </a:rPr>
              <a:t>). Nov.2009 – March 2010</a:t>
            </a:r>
          </a:p>
          <a:p>
            <a:pPr lvl="1" algn="just" defTabSz="852488">
              <a:buFont typeface="Wingdings" pitchFamily="2" charset="2"/>
              <a:buChar char="q"/>
              <a:tabLst>
                <a:tab pos="292100" algn="l"/>
              </a:tabLst>
              <a:defRPr/>
            </a:pPr>
            <a:r>
              <a:rPr lang="en-US" sz="1400" dirty="0">
                <a:latin typeface="Verdana" pitchFamily="34" charset="0"/>
              </a:rPr>
              <a:t>  45m Mast Relocation for </a:t>
            </a:r>
            <a:r>
              <a:rPr lang="en-US" sz="1400" dirty="0" err="1">
                <a:latin typeface="Verdana" pitchFamily="34" charset="0"/>
              </a:rPr>
              <a:t>Dantata</a:t>
            </a:r>
            <a:r>
              <a:rPr lang="en-US" sz="1400" dirty="0">
                <a:latin typeface="Verdana" pitchFamily="34" charset="0"/>
              </a:rPr>
              <a:t> and </a:t>
            </a:r>
            <a:r>
              <a:rPr lang="en-US" sz="1400" dirty="0" err="1">
                <a:latin typeface="Verdana" pitchFamily="34" charset="0"/>
              </a:rPr>
              <a:t>Sawoe</a:t>
            </a:r>
            <a:r>
              <a:rPr lang="en-US" sz="1400" dirty="0">
                <a:latin typeface="Verdana" pitchFamily="34" charset="0"/>
              </a:rPr>
              <a:t> Nig. Ltd.  April 2010</a:t>
            </a:r>
          </a:p>
          <a:p>
            <a:pPr marL="747713" lvl="1" indent="-290513" algn="just" defTabSz="852488">
              <a:buFont typeface="Wingdings" pitchFamily="2" charset="2"/>
              <a:buChar char="q"/>
              <a:tabLst>
                <a:tab pos="747713" algn="l"/>
              </a:tabLst>
              <a:defRPr/>
            </a:pPr>
            <a:r>
              <a:rPr lang="en-US" sz="1400" dirty="0">
                <a:latin typeface="Verdana" pitchFamily="34" charset="0"/>
              </a:rPr>
              <a:t>3Nos 36m masts for radio repeaters (INEC state offices in </a:t>
            </a:r>
            <a:r>
              <a:rPr lang="en-US" sz="1400" dirty="0" err="1">
                <a:latin typeface="Verdana" pitchFamily="34" charset="0"/>
              </a:rPr>
              <a:t>Enugu,Abakaliki</a:t>
            </a:r>
            <a:r>
              <a:rPr lang="en-US" sz="1400" dirty="0">
                <a:latin typeface="Verdana" pitchFamily="34" charset="0"/>
              </a:rPr>
              <a:t>, Owerri)  - 2003</a:t>
            </a:r>
          </a:p>
        </p:txBody>
      </p:sp>
      <p:sp>
        <p:nvSpPr>
          <p:cNvPr id="53255" name="Rectangle 14"/>
          <p:cNvSpPr>
            <a:spLocks noChangeArrowheads="1"/>
          </p:cNvSpPr>
          <p:nvPr/>
        </p:nvSpPr>
        <p:spPr bwMode="auto">
          <a:xfrm>
            <a:off x="152400" y="381000"/>
            <a:ext cx="838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accent1"/>
              </a:buClr>
              <a:buFont typeface="Arial" panose="020B0604020202020204" pitchFamily="34" charset="0"/>
              <a:buChar char="•"/>
              <a:tabLst>
                <a:tab pos="739775"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739775"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739775"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739775"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739775" algn="l"/>
              </a:tabLst>
              <a:defRPr sz="1400">
                <a:solidFill>
                  <a:schemeClr val="tx1"/>
                </a:solidFill>
                <a:latin typeface="Calibri" panose="020F0502020204030204" pitchFamily="34" charset="0"/>
              </a:defRPr>
            </a:lvl9pPr>
          </a:lstStyle>
          <a:p>
            <a:pPr>
              <a:spcBef>
                <a:spcPct val="0"/>
              </a:spcBef>
              <a:buClrTx/>
              <a:buFontTx/>
              <a:buNone/>
            </a:pPr>
            <a:r>
              <a:rPr lang="en-US" altLang="en-US" sz="1400" b="1" dirty="0">
                <a:latin typeface="Verdana" panose="020B0604030504040204" pitchFamily="34" charset="0"/>
              </a:rPr>
              <a:t>Towers and Masts Deployment  </a:t>
            </a:r>
            <a:endParaRPr lang="en-US" altLang="en-US" sz="1400" dirty="0">
              <a:latin typeface="Verdana" panose="020B0604030504040204" pitchFamily="34" charset="0"/>
            </a:endParaRPr>
          </a:p>
        </p:txBody>
      </p:sp>
      <p:sp>
        <p:nvSpPr>
          <p:cNvPr id="53256" name="Rectangle 1"/>
          <p:cNvSpPr>
            <a:spLocks noChangeArrowheads="1"/>
          </p:cNvSpPr>
          <p:nvPr/>
        </p:nvSpPr>
        <p:spPr bwMode="auto">
          <a:xfrm>
            <a:off x="152400" y="1719263"/>
            <a:ext cx="929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4538" indent="-744538">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a:spcBef>
                <a:spcPct val="0"/>
              </a:spcBef>
              <a:buClrTx/>
              <a:buFontTx/>
              <a:buNone/>
            </a:pPr>
            <a:r>
              <a:rPr lang="en-US" altLang="en-US" sz="1600" b="1" dirty="0">
                <a:latin typeface="Verdana" panose="020B0604030504040204" pitchFamily="34" charset="0"/>
              </a:rPr>
              <a:t>2-Way HF/VHF Radio Communication  </a:t>
            </a:r>
            <a:endParaRPr lang="en-GB" altLang="en-US" sz="1600" dirty="0">
              <a:latin typeface="Verdana" panose="020B0604030504040204" pitchFamily="34" charset="0"/>
            </a:endParaRPr>
          </a:p>
        </p:txBody>
      </p:sp>
      <p:sp>
        <p:nvSpPr>
          <p:cNvPr id="11" name="Rectangle 7">
            <a:extLst>
              <a:ext uri="{FF2B5EF4-FFF2-40B4-BE49-F238E27FC236}">
                <a16:creationId xmlns:a16="http://schemas.microsoft.com/office/drawing/2014/main" id="{7ADF5549-75FD-4B00-8749-3F303DD0F0E4}"/>
              </a:ext>
            </a:extLst>
          </p:cNvPr>
          <p:cNvSpPr>
            <a:spLocks noChangeArrowheads="1"/>
          </p:cNvSpPr>
          <p:nvPr/>
        </p:nvSpPr>
        <p:spPr bwMode="auto">
          <a:xfrm>
            <a:off x="914400" y="2030413"/>
            <a:ext cx="81534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eaLnBrk="1" hangingPunct="1">
              <a:buFont typeface="Wingdings" pitchFamily="2" charset="2"/>
              <a:buChar char="q"/>
              <a:defRPr/>
            </a:pPr>
            <a:r>
              <a:rPr lang="en-US" sz="1400" dirty="0">
                <a:latin typeface="Arial" charset="0"/>
              </a:rPr>
              <a:t>Reactivation of HF Radio for INEC HQ and FCT Office  Dec 2012 – Jan 2013</a:t>
            </a:r>
          </a:p>
          <a:p>
            <a:pPr marL="285750" indent="-285750" algn="just" eaLnBrk="1" hangingPunct="1">
              <a:buFont typeface="Wingdings" pitchFamily="2" charset="2"/>
              <a:buChar char="q"/>
              <a:defRPr/>
            </a:pPr>
            <a:r>
              <a:rPr lang="en-GB" sz="1400" dirty="0">
                <a:latin typeface="Verdana" pitchFamily="34" charset="0"/>
              </a:rPr>
              <a:t>Abuja Municipal Management Council (AMMC), FCDA-(VHF Radio Supply and Installation). Dec. 2010 – January 2011</a:t>
            </a:r>
          </a:p>
          <a:p>
            <a:pPr algn="just" eaLnBrk="1" hangingPunct="1">
              <a:buFont typeface="Wingdings" pitchFamily="2" charset="2"/>
              <a:buChar char="q"/>
              <a:defRPr/>
            </a:pPr>
            <a:r>
              <a:rPr lang="en-GB" sz="1400" dirty="0">
                <a:latin typeface="Verdana" pitchFamily="34" charset="0"/>
              </a:rPr>
              <a:t>  INEC - Reactivation  of HF Radio.  2007   </a:t>
            </a:r>
          </a:p>
          <a:p>
            <a:pPr algn="just" eaLnBrk="1" hangingPunct="1">
              <a:buFont typeface="Wingdings" pitchFamily="2" charset="2"/>
              <a:buChar char="q"/>
              <a:defRPr/>
            </a:pPr>
            <a:r>
              <a:rPr lang="en-GB" sz="1400" dirty="0">
                <a:latin typeface="Verdana" pitchFamily="34" charset="0"/>
              </a:rPr>
              <a:t>  INEC – Reactivation of VHF Radio. 2007 </a:t>
            </a:r>
            <a:endParaRPr lang="en-US" sz="1400" dirty="0">
              <a:latin typeface="Tahoma" pitchFamily="34" charset="0"/>
            </a:endParaRPr>
          </a:p>
        </p:txBody>
      </p:sp>
      <p:sp>
        <p:nvSpPr>
          <p:cNvPr id="53258" name="Rectangle 6"/>
          <p:cNvSpPr>
            <a:spLocks noChangeArrowheads="1"/>
          </p:cNvSpPr>
          <p:nvPr/>
        </p:nvSpPr>
        <p:spPr bwMode="auto">
          <a:xfrm>
            <a:off x="152400" y="3124200"/>
            <a:ext cx="967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804863" indent="-804863">
              <a:spcBef>
                <a:spcPct val="20000"/>
              </a:spcBef>
              <a:buClr>
                <a:schemeClr val="accent1"/>
              </a:buClr>
              <a:buFont typeface="Arial" panose="020B0604020202020204" pitchFamily="34" charset="0"/>
              <a:buChar char="•"/>
              <a:tabLst>
                <a:tab pos="747713"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747713"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747713"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747713"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747713"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747713"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747713"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747713"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747713" algn="l"/>
              </a:tabLst>
              <a:defRPr sz="1400">
                <a:solidFill>
                  <a:schemeClr val="tx1"/>
                </a:solidFill>
                <a:latin typeface="Calibri" panose="020F0502020204030204" pitchFamily="34" charset="0"/>
              </a:defRPr>
            </a:lvl9pPr>
          </a:lstStyle>
          <a:p>
            <a:pPr algn="just">
              <a:spcBef>
                <a:spcPct val="0"/>
              </a:spcBef>
              <a:buClrTx/>
              <a:buFontTx/>
              <a:buNone/>
            </a:pPr>
            <a:r>
              <a:rPr lang="en-US" altLang="en-US" sz="1400" b="1" dirty="0">
                <a:latin typeface="Verdana" panose="020B0604030504040204" pitchFamily="34" charset="0"/>
              </a:rPr>
              <a:t>Networking</a:t>
            </a:r>
            <a:r>
              <a:rPr lang="en-US" altLang="en-US" sz="1600" b="1" dirty="0">
                <a:latin typeface="Verdana" panose="020B0604030504040204" pitchFamily="34" charset="0"/>
              </a:rPr>
              <a:t> (LAN) </a:t>
            </a:r>
            <a:endParaRPr lang="en-US" altLang="en-US" sz="1600" dirty="0">
              <a:latin typeface="Verdana" panose="020B0604030504040204" pitchFamily="34" charset="0"/>
            </a:endParaRPr>
          </a:p>
        </p:txBody>
      </p:sp>
      <p:sp>
        <p:nvSpPr>
          <p:cNvPr id="13" name="Rectangle 8">
            <a:extLst>
              <a:ext uri="{FF2B5EF4-FFF2-40B4-BE49-F238E27FC236}">
                <a16:creationId xmlns:a16="http://schemas.microsoft.com/office/drawing/2014/main" id="{B8AC0A9D-997E-4DA5-B8C2-F5A557A892C7}"/>
              </a:ext>
            </a:extLst>
          </p:cNvPr>
          <p:cNvSpPr>
            <a:spLocks noChangeArrowheads="1"/>
          </p:cNvSpPr>
          <p:nvPr/>
        </p:nvSpPr>
        <p:spPr bwMode="auto">
          <a:xfrm>
            <a:off x="914400" y="3352800"/>
            <a:ext cx="8077200" cy="1646238"/>
          </a:xfrm>
          <a:prstGeom prst="rect">
            <a:avLst/>
          </a:prstGeom>
          <a:noFill/>
          <a:ln w="9525">
            <a:noFill/>
            <a:miter lim="800000"/>
            <a:headEnd/>
            <a:tailEnd/>
          </a:ln>
        </p:spPr>
        <p:txBody>
          <a:bodyPr>
            <a:spAutoFit/>
          </a:bodyPr>
          <a:lstStyle/>
          <a:p>
            <a:pPr algn="just" eaLnBrk="1" hangingPunct="1">
              <a:buFont typeface="Wingdings" pitchFamily="2" charset="2"/>
              <a:buNone/>
              <a:defRPr/>
            </a:pPr>
            <a:r>
              <a:rPr lang="en-GB" sz="1400" dirty="0">
                <a:latin typeface="Verdana" pitchFamily="34" charset="0"/>
              </a:rPr>
              <a:t>Deployed advance LAN infrastructure for the following companies: </a:t>
            </a:r>
          </a:p>
          <a:p>
            <a:pPr algn="just" eaLnBrk="1" hangingPunct="1">
              <a:buFont typeface="Wingdings" pitchFamily="2" charset="2"/>
              <a:buNone/>
              <a:defRPr/>
            </a:pPr>
            <a:endParaRPr lang="en-GB" sz="300" dirty="0">
              <a:latin typeface="Verdana" pitchFamily="34" charset="0"/>
            </a:endParaRPr>
          </a:p>
          <a:p>
            <a:pPr algn="just" eaLnBrk="1" hangingPunct="1">
              <a:buFont typeface="Wingdings" pitchFamily="2" charset="2"/>
              <a:buChar char="q"/>
              <a:defRPr/>
            </a:pPr>
            <a:r>
              <a:rPr lang="en-GB" sz="1400" dirty="0">
                <a:latin typeface="Verdana" pitchFamily="34" charset="0"/>
              </a:rPr>
              <a:t>  Upgrade of LAN </a:t>
            </a:r>
            <a:r>
              <a:rPr lang="en-GB" sz="1400" dirty="0" err="1">
                <a:latin typeface="Verdana" pitchFamily="34" charset="0"/>
              </a:rPr>
              <a:t>Infrastructre</a:t>
            </a:r>
            <a:r>
              <a:rPr lang="en-GB" sz="1400" dirty="0">
                <a:latin typeface="Verdana" pitchFamily="34" charset="0"/>
              </a:rPr>
              <a:t> at INEC Training and Electoral Institute, Abuja-Dec 2015 – Feb 2016</a:t>
            </a:r>
          </a:p>
          <a:p>
            <a:pPr algn="just" eaLnBrk="1" hangingPunct="1">
              <a:buFont typeface="Wingdings" pitchFamily="2" charset="2"/>
              <a:buChar char="q"/>
              <a:defRPr/>
            </a:pPr>
            <a:r>
              <a:rPr lang="en-GB" sz="1400" dirty="0">
                <a:latin typeface="Verdana" pitchFamily="34" charset="0"/>
              </a:rPr>
              <a:t>  NNPC Telecom </a:t>
            </a:r>
            <a:r>
              <a:rPr lang="en-GB" sz="1400" dirty="0" err="1">
                <a:latin typeface="Verdana" pitchFamily="34" charset="0"/>
              </a:rPr>
              <a:t>Center</a:t>
            </a:r>
            <a:r>
              <a:rPr lang="en-GB" sz="1400" dirty="0">
                <a:latin typeface="Verdana" pitchFamily="34" charset="0"/>
              </a:rPr>
              <a:t>, Warri – October 2008</a:t>
            </a:r>
          </a:p>
          <a:p>
            <a:pPr algn="just" eaLnBrk="1" hangingPunct="1">
              <a:buFont typeface="Wingdings" pitchFamily="2" charset="2"/>
              <a:buChar char="q"/>
              <a:defRPr/>
            </a:pPr>
            <a:r>
              <a:rPr lang="en-GB" sz="1400" dirty="0">
                <a:latin typeface="Verdana" pitchFamily="34" charset="0"/>
              </a:rPr>
              <a:t>  NNPC Telecom </a:t>
            </a:r>
            <a:r>
              <a:rPr lang="en-GB" sz="1400" dirty="0" err="1">
                <a:latin typeface="Verdana" pitchFamily="34" charset="0"/>
              </a:rPr>
              <a:t>Center</a:t>
            </a:r>
            <a:r>
              <a:rPr lang="en-GB" sz="1400" dirty="0">
                <a:latin typeface="Verdana" pitchFamily="34" charset="0"/>
              </a:rPr>
              <a:t>, Port </a:t>
            </a:r>
            <a:r>
              <a:rPr lang="en-GB" sz="1400" dirty="0" err="1">
                <a:latin typeface="Verdana" pitchFamily="34" charset="0"/>
              </a:rPr>
              <a:t>harcourt</a:t>
            </a:r>
            <a:r>
              <a:rPr lang="en-GB" sz="1400" dirty="0">
                <a:latin typeface="Verdana" pitchFamily="34" charset="0"/>
              </a:rPr>
              <a:t> – October 2008</a:t>
            </a:r>
          </a:p>
          <a:p>
            <a:pPr marL="339725" indent="-339725" algn="just" eaLnBrk="1" hangingPunct="1">
              <a:buFont typeface="Wingdings" pitchFamily="2" charset="2"/>
              <a:buChar char="q"/>
              <a:defRPr/>
            </a:pPr>
            <a:r>
              <a:rPr lang="en-GB" sz="1400" dirty="0">
                <a:latin typeface="Verdana" pitchFamily="34" charset="0"/>
              </a:rPr>
              <a:t>Installed LAN in INEC </a:t>
            </a:r>
            <a:r>
              <a:rPr lang="en-GB" sz="1400" dirty="0" err="1">
                <a:latin typeface="Verdana" pitchFamily="34" charset="0"/>
              </a:rPr>
              <a:t>Zonal</a:t>
            </a:r>
            <a:r>
              <a:rPr lang="en-GB" sz="1400" dirty="0">
                <a:latin typeface="Verdana" pitchFamily="34" charset="0"/>
              </a:rPr>
              <a:t> Processing </a:t>
            </a:r>
            <a:r>
              <a:rPr lang="en-GB" sz="1400" dirty="0" err="1">
                <a:latin typeface="Verdana" pitchFamily="34" charset="0"/>
              </a:rPr>
              <a:t>Centers</a:t>
            </a:r>
            <a:r>
              <a:rPr lang="en-GB" sz="1400" dirty="0">
                <a:latin typeface="Verdana" pitchFamily="34" charset="0"/>
              </a:rPr>
              <a:t> in Enugu, </a:t>
            </a:r>
            <a:r>
              <a:rPr lang="en-GB" sz="1400" dirty="0" err="1">
                <a:latin typeface="Verdana" pitchFamily="34" charset="0"/>
              </a:rPr>
              <a:t>Abakaliki</a:t>
            </a:r>
            <a:r>
              <a:rPr lang="en-GB" sz="1400" dirty="0">
                <a:latin typeface="Verdana" pitchFamily="34" charset="0"/>
              </a:rPr>
              <a:t>, Port Harcourt and </a:t>
            </a:r>
            <a:r>
              <a:rPr lang="en-GB" sz="1400" dirty="0" err="1">
                <a:latin typeface="Verdana" pitchFamily="34" charset="0"/>
              </a:rPr>
              <a:t>Minna</a:t>
            </a:r>
            <a:r>
              <a:rPr lang="en-GB" sz="1400" dirty="0">
                <a:latin typeface="Verdana" pitchFamily="34" charset="0"/>
              </a:rPr>
              <a:t>  (2005)</a:t>
            </a:r>
            <a:endParaRPr lang="en-US" sz="1400" dirty="0">
              <a:latin typeface="Tahoma" pitchFamily="34" charset="0"/>
            </a:endParaRPr>
          </a:p>
        </p:txBody>
      </p:sp>
      <p:sp>
        <p:nvSpPr>
          <p:cNvPr id="53260" name="Rectangle 8"/>
          <p:cNvSpPr>
            <a:spLocks noChangeArrowheads="1"/>
          </p:cNvSpPr>
          <p:nvPr/>
        </p:nvSpPr>
        <p:spPr bwMode="auto">
          <a:xfrm>
            <a:off x="152400" y="4843463"/>
            <a:ext cx="83820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accent1"/>
              </a:buClr>
              <a:buFont typeface="Arial" panose="020B0604020202020204" pitchFamily="34" charset="0"/>
              <a:buChar char="•"/>
              <a:tabLst>
                <a:tab pos="627063"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627063"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627063"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627063"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627063" algn="l"/>
              </a:tabLst>
              <a:defRPr sz="1400">
                <a:solidFill>
                  <a:schemeClr val="tx1"/>
                </a:solidFill>
                <a:latin typeface="Calibri" panose="020F0502020204030204" pitchFamily="34" charset="0"/>
              </a:defRPr>
            </a:lvl9pPr>
          </a:lstStyle>
          <a:p>
            <a:pPr algn="just">
              <a:spcBef>
                <a:spcPct val="0"/>
              </a:spcBef>
              <a:buClrTx/>
              <a:buFontTx/>
              <a:buNone/>
            </a:pPr>
            <a:r>
              <a:rPr lang="en-US" altLang="en-US" sz="1400" b="1" dirty="0">
                <a:latin typeface="Verdana" panose="020B0604030504040204" pitchFamily="34" charset="0"/>
              </a:rPr>
              <a:t>PABX System </a:t>
            </a:r>
            <a:endParaRPr lang="en-US" altLang="en-US" sz="1400" dirty="0">
              <a:latin typeface="Verdana" panose="020B0604030504040204" pitchFamily="34" charset="0"/>
            </a:endParaRPr>
          </a:p>
        </p:txBody>
      </p:sp>
      <p:sp>
        <p:nvSpPr>
          <p:cNvPr id="53261" name="Rectangle 7"/>
          <p:cNvSpPr>
            <a:spLocks noChangeArrowheads="1"/>
          </p:cNvSpPr>
          <p:nvPr/>
        </p:nvSpPr>
        <p:spPr bwMode="auto">
          <a:xfrm>
            <a:off x="914400" y="5105400"/>
            <a:ext cx="8610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1638" indent="-401638">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 typeface="Wingdings" panose="05000000000000000000" pitchFamily="2" charset="2"/>
              <a:buNone/>
            </a:pPr>
            <a:r>
              <a:rPr lang="en-GB" altLang="en-US" sz="1400">
                <a:latin typeface="Verdana" panose="020B0604030504040204" pitchFamily="34" charset="0"/>
              </a:rPr>
              <a:t>Supplied, installed and commissioned digital Pabx system for the following:</a:t>
            </a:r>
          </a:p>
          <a:p>
            <a:pPr eaLnBrk="1" hangingPunct="1">
              <a:spcBef>
                <a:spcPct val="0"/>
              </a:spcBef>
              <a:buClrTx/>
              <a:buFont typeface="Wingdings" panose="05000000000000000000" pitchFamily="2" charset="2"/>
              <a:buChar char="q"/>
            </a:pPr>
            <a:r>
              <a:rPr lang="en-GB" altLang="en-US" sz="1400">
                <a:latin typeface="Verdana" panose="020B0604030504040204" pitchFamily="34" charset="0"/>
              </a:rPr>
              <a:t>West African Seasoning Co. Ltd., Lagos, 2006</a:t>
            </a:r>
          </a:p>
          <a:p>
            <a:pPr eaLnBrk="1" hangingPunct="1">
              <a:spcBef>
                <a:spcPct val="0"/>
              </a:spcBef>
              <a:buClrTx/>
              <a:buFont typeface="Wingdings" panose="05000000000000000000" pitchFamily="2" charset="2"/>
              <a:buChar char="q"/>
            </a:pPr>
            <a:r>
              <a:rPr lang="en-GB" altLang="en-US" sz="1400">
                <a:latin typeface="Verdana" panose="020B0604030504040204" pitchFamily="34" charset="0"/>
              </a:rPr>
              <a:t>Magnet Communications Ltd, Lagos: Ekiti State Governement House), 2007</a:t>
            </a:r>
            <a:endParaRPr lang="en-US" altLang="en-US" sz="1400">
              <a:latin typeface="Verdana" panose="020B0604030504040204" pitchFamily="34" charset="0"/>
            </a:endParaRPr>
          </a:p>
        </p:txBody>
      </p:sp>
      <p:sp>
        <p:nvSpPr>
          <p:cNvPr id="16" name="Rectangle 10">
            <a:extLst>
              <a:ext uri="{FF2B5EF4-FFF2-40B4-BE49-F238E27FC236}">
                <a16:creationId xmlns:a16="http://schemas.microsoft.com/office/drawing/2014/main" id="{5510EF78-0A0B-4414-AC3C-CE44793EA959}"/>
              </a:ext>
            </a:extLst>
          </p:cNvPr>
          <p:cNvSpPr>
            <a:spLocks noChangeArrowheads="1"/>
          </p:cNvSpPr>
          <p:nvPr/>
        </p:nvSpPr>
        <p:spPr bwMode="auto">
          <a:xfrm>
            <a:off x="152400" y="5791200"/>
            <a:ext cx="8915400" cy="1092200"/>
          </a:xfrm>
          <a:prstGeom prst="rect">
            <a:avLst/>
          </a:prstGeom>
          <a:noFill/>
          <a:ln w="9525">
            <a:noFill/>
            <a:miter lim="800000"/>
            <a:headEnd/>
            <a:tailEnd/>
          </a:ln>
        </p:spPr>
        <p:txBody>
          <a:bodyPr>
            <a:spAutoFit/>
          </a:bodyPr>
          <a:lstStyle/>
          <a:p>
            <a:pPr algn="just" eaLnBrk="1" hangingPunct="1">
              <a:buFont typeface="Wingdings" pitchFamily="2" charset="2"/>
              <a:buNone/>
              <a:defRPr/>
            </a:pPr>
            <a:r>
              <a:rPr lang="en-GB" sz="1600" b="1" dirty="0">
                <a:latin typeface="Verdana" pitchFamily="34" charset="0"/>
              </a:rPr>
              <a:t>INMARSAT System</a:t>
            </a:r>
          </a:p>
          <a:p>
            <a:pPr algn="just" eaLnBrk="1" hangingPunct="1">
              <a:buFont typeface="Wingdings" pitchFamily="2" charset="2"/>
              <a:buNone/>
              <a:defRPr/>
            </a:pPr>
            <a:endParaRPr lang="en-GB" sz="100" dirty="0">
              <a:latin typeface="Verdana" pitchFamily="34" charset="0"/>
            </a:endParaRPr>
          </a:p>
          <a:p>
            <a:pPr marL="682625" algn="just" eaLnBrk="1" hangingPunct="1">
              <a:buFont typeface="Wingdings" pitchFamily="2" charset="2"/>
              <a:buNone/>
              <a:defRPr/>
            </a:pPr>
            <a:r>
              <a:rPr lang="en-GB" sz="1200" dirty="0">
                <a:latin typeface="Verdana" pitchFamily="34" charset="0"/>
              </a:rPr>
              <a:t>Supplied, installed and commissioned JRC, NERA, </a:t>
            </a:r>
            <a:r>
              <a:rPr lang="en-GB" sz="1200" dirty="0" err="1">
                <a:latin typeface="Verdana" pitchFamily="34" charset="0"/>
              </a:rPr>
              <a:t>Thrane</a:t>
            </a:r>
            <a:r>
              <a:rPr lang="en-GB" sz="1200" dirty="0">
                <a:latin typeface="Verdana" pitchFamily="34" charset="0"/>
              </a:rPr>
              <a:t> &amp; </a:t>
            </a:r>
            <a:r>
              <a:rPr lang="en-GB" sz="1200" dirty="0" err="1">
                <a:latin typeface="Verdana" pitchFamily="34" charset="0"/>
              </a:rPr>
              <a:t>Thrane</a:t>
            </a:r>
            <a:r>
              <a:rPr lang="en-GB" sz="1200" dirty="0">
                <a:latin typeface="Verdana" pitchFamily="34" charset="0"/>
              </a:rPr>
              <a:t> Inmarsat equipment for the following companies. </a:t>
            </a:r>
          </a:p>
          <a:p>
            <a:pPr marL="682625" algn="just" eaLnBrk="1" hangingPunct="1">
              <a:buFont typeface="Wingdings" pitchFamily="2" charset="2"/>
              <a:buChar char="q"/>
              <a:defRPr/>
            </a:pPr>
            <a:r>
              <a:rPr lang="en-GB" sz="1200" dirty="0">
                <a:latin typeface="Verdana" pitchFamily="34" charset="0"/>
              </a:rPr>
              <a:t>  West African Seasoning Co. Ltd., Lagos</a:t>
            </a:r>
          </a:p>
          <a:p>
            <a:pPr marL="682625" algn="just" eaLnBrk="1" hangingPunct="1">
              <a:buFont typeface="Wingdings" pitchFamily="2" charset="2"/>
              <a:buChar char="q"/>
              <a:defRPr/>
            </a:pPr>
            <a:r>
              <a:rPr lang="en-GB" sz="1200" dirty="0">
                <a:latin typeface="Verdana" pitchFamily="34" charset="0"/>
              </a:rPr>
              <a:t>  INEC Headquarters, Abuja on behalf of Bedding Holdings Ltd</a:t>
            </a:r>
            <a:endParaRPr lang="en-US" sz="1200" dirty="0">
              <a:latin typeface="Verdana"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
            <a:extLst>
              <a:ext uri="{FF2B5EF4-FFF2-40B4-BE49-F238E27FC236}">
                <a16:creationId xmlns:a16="http://schemas.microsoft.com/office/drawing/2014/main" id="{510AAD9B-018C-4912-989D-374337D9851C}"/>
              </a:ext>
            </a:extLst>
          </p:cNvPr>
          <p:cNvSpPr>
            <a:spLocks noGrp="1" noChangeArrowheads="1"/>
          </p:cNvSpPr>
          <p:nvPr>
            <p:ph type="subTitle" idx="1"/>
          </p:nvPr>
        </p:nvSpPr>
        <p:spPr>
          <a:xfrm>
            <a:off x="152400" y="609600"/>
            <a:ext cx="6934200" cy="685800"/>
          </a:xfrm>
        </p:spPr>
        <p:txBody>
          <a:bodyPr rtlCol="0"/>
          <a:lstStyle/>
          <a:p>
            <a:pPr eaLnBrk="1" fontAlgn="auto" hangingPunct="1">
              <a:spcAft>
                <a:spcPts val="0"/>
              </a:spcAft>
              <a:defRPr/>
            </a:pPr>
            <a:r>
              <a:rPr lang="en-US" b="1" dirty="0">
                <a:solidFill>
                  <a:schemeClr val="tx1"/>
                </a:solidFill>
                <a:latin typeface="Verdana" pitchFamily="34" charset="0"/>
              </a:rPr>
              <a:t>CONTACT US</a:t>
            </a:r>
          </a:p>
        </p:txBody>
      </p:sp>
      <p:sp>
        <p:nvSpPr>
          <p:cNvPr id="71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dirty="0">
                <a:solidFill>
                  <a:srgbClr val="000099"/>
                </a:solidFill>
                <a:latin typeface="Arial" panose="020B0604020202020204" pitchFamily="34" charset="0"/>
              </a:rPr>
              <a:t>ENCOM PROFILE</a:t>
            </a:r>
          </a:p>
        </p:txBody>
      </p:sp>
      <p:sp>
        <p:nvSpPr>
          <p:cNvPr id="7173"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4B006110-E3B4-4173-88B6-076136E5405E}" type="slidenum">
              <a:rPr lang="en-US" altLang="en-US" sz="1800" smtClean="0">
                <a:latin typeface="Arial" panose="020B0604020202020204" pitchFamily="34" charset="0"/>
              </a:rPr>
              <a:pPr>
                <a:spcBef>
                  <a:spcPct val="0"/>
                </a:spcBef>
                <a:buClrTx/>
                <a:buFontTx/>
                <a:buNone/>
              </a:pPr>
              <a:t>3</a:t>
            </a:fld>
            <a:endParaRPr lang="en-US" altLang="en-US" sz="1800">
              <a:latin typeface="Arial" panose="020B0604020202020204" pitchFamily="34" charset="0"/>
            </a:endParaRPr>
          </a:p>
        </p:txBody>
      </p:sp>
      <p:sp>
        <p:nvSpPr>
          <p:cNvPr id="4103" name="Rectangle 5">
            <a:extLst>
              <a:ext uri="{FF2B5EF4-FFF2-40B4-BE49-F238E27FC236}">
                <a16:creationId xmlns:a16="http://schemas.microsoft.com/office/drawing/2014/main" id="{F402F074-BE25-4E2D-A947-4BB9F7C8C3D8}"/>
              </a:ext>
            </a:extLst>
          </p:cNvPr>
          <p:cNvSpPr>
            <a:spLocks noChangeArrowheads="1"/>
          </p:cNvSpPr>
          <p:nvPr/>
        </p:nvSpPr>
        <p:spPr bwMode="auto">
          <a:xfrm>
            <a:off x="228600" y="1355497"/>
            <a:ext cx="7467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855663" indent="-855663">
              <a:defRPr/>
            </a:pPr>
            <a:r>
              <a:rPr lang="en-US" dirty="0" err="1">
                <a:latin typeface="Verdana" pitchFamily="34" charset="0"/>
              </a:rPr>
              <a:t>Encom</a:t>
            </a:r>
            <a:r>
              <a:rPr lang="en-US" dirty="0">
                <a:latin typeface="Verdana" pitchFamily="34" charset="0"/>
              </a:rPr>
              <a:t> Limited</a:t>
            </a:r>
          </a:p>
          <a:p>
            <a:pPr marL="855663" indent="-855663">
              <a:defRPr/>
            </a:pPr>
            <a:r>
              <a:rPr lang="en-US" dirty="0">
                <a:latin typeface="Verdana" pitchFamily="34" charset="0"/>
              </a:rPr>
              <a:t>Peace Plaza B</a:t>
            </a:r>
          </a:p>
          <a:p>
            <a:pPr marL="855663" indent="-855663">
              <a:defRPr/>
            </a:pPr>
            <a:r>
              <a:rPr lang="en-US" dirty="0">
                <a:latin typeface="Verdana" pitchFamily="34" charset="0"/>
              </a:rPr>
              <a:t>Suite D06, 3</a:t>
            </a:r>
            <a:r>
              <a:rPr lang="en-US" baseline="30000" dirty="0">
                <a:latin typeface="Verdana" pitchFamily="34" charset="0"/>
              </a:rPr>
              <a:t>rd</a:t>
            </a:r>
            <a:r>
              <a:rPr lang="en-US" dirty="0">
                <a:latin typeface="Verdana" pitchFamily="34" charset="0"/>
              </a:rPr>
              <a:t> Floor, Left Wing</a:t>
            </a:r>
          </a:p>
          <a:p>
            <a:pPr marL="855663" indent="-855663">
              <a:defRPr/>
            </a:pPr>
            <a:r>
              <a:rPr lang="en-US" dirty="0">
                <a:latin typeface="Verdana" pitchFamily="34" charset="0"/>
              </a:rPr>
              <a:t>Plot 481, </a:t>
            </a:r>
            <a:r>
              <a:rPr lang="en-US" dirty="0" err="1">
                <a:latin typeface="Verdana" pitchFamily="34" charset="0"/>
              </a:rPr>
              <a:t>Ajose</a:t>
            </a:r>
            <a:r>
              <a:rPr lang="en-US" dirty="0">
                <a:latin typeface="Verdana" pitchFamily="34" charset="0"/>
              </a:rPr>
              <a:t> </a:t>
            </a:r>
            <a:r>
              <a:rPr lang="en-US" dirty="0" err="1">
                <a:latin typeface="Verdana" pitchFamily="34" charset="0"/>
              </a:rPr>
              <a:t>Adeougn</a:t>
            </a:r>
            <a:r>
              <a:rPr lang="en-US" dirty="0">
                <a:latin typeface="Verdana" pitchFamily="34" charset="0"/>
              </a:rPr>
              <a:t> Street</a:t>
            </a:r>
          </a:p>
          <a:p>
            <a:pPr marL="855663" indent="-855663">
              <a:defRPr/>
            </a:pPr>
            <a:r>
              <a:rPr lang="en-US" dirty="0">
                <a:latin typeface="Verdana" pitchFamily="34" charset="0"/>
              </a:rPr>
              <a:t>Utako District</a:t>
            </a:r>
          </a:p>
          <a:p>
            <a:pPr marL="855663" indent="-855663">
              <a:defRPr/>
            </a:pPr>
            <a:r>
              <a:rPr lang="en-US" dirty="0">
                <a:latin typeface="Verdana" pitchFamily="34" charset="0"/>
              </a:rPr>
              <a:t>Abuja </a:t>
            </a:r>
          </a:p>
          <a:p>
            <a:pPr marL="855663" indent="-855663">
              <a:defRPr/>
            </a:pPr>
            <a:r>
              <a:rPr lang="en-US" dirty="0">
                <a:latin typeface="Verdana" pitchFamily="34" charset="0"/>
              </a:rPr>
              <a:t>Nigeria.</a:t>
            </a:r>
          </a:p>
          <a:p>
            <a:pPr marL="855663" indent="-855663">
              <a:defRPr/>
            </a:pPr>
            <a:endParaRPr lang="en-US" dirty="0">
              <a:latin typeface="Verdana" pitchFamily="34" charset="0"/>
            </a:endParaRPr>
          </a:p>
          <a:p>
            <a:pPr marL="855663" indent="-855663">
              <a:defRPr/>
            </a:pPr>
            <a:r>
              <a:rPr lang="en-US" dirty="0">
                <a:latin typeface="Verdana" pitchFamily="34" charset="0"/>
              </a:rPr>
              <a:t>Tel: +234-903-4395129</a:t>
            </a:r>
          </a:p>
          <a:p>
            <a:pPr marL="855663" indent="-855663">
              <a:defRPr/>
            </a:pPr>
            <a:r>
              <a:rPr lang="en-US" dirty="0">
                <a:latin typeface="Verdana" pitchFamily="34" charset="0"/>
              </a:rPr>
              <a:t>      +234-808-0652946</a:t>
            </a:r>
          </a:p>
          <a:p>
            <a:pPr marL="855663" indent="-855663">
              <a:defRPr/>
            </a:pPr>
            <a:endParaRPr lang="en-US" dirty="0">
              <a:latin typeface="Verdana" pitchFamily="34" charset="0"/>
            </a:endParaRPr>
          </a:p>
          <a:p>
            <a:pPr marL="855663" indent="-855663">
              <a:defRPr/>
            </a:pPr>
            <a:r>
              <a:rPr lang="en-US" dirty="0">
                <a:latin typeface="Verdana" pitchFamily="34" charset="0"/>
              </a:rPr>
              <a:t>Email: </a:t>
            </a:r>
          </a:p>
          <a:p>
            <a:pPr marL="855663" indent="-855663">
              <a:defRPr/>
            </a:pPr>
            <a:endParaRPr lang="en-US" dirty="0">
              <a:latin typeface="Verdana" pitchFamily="34" charset="0"/>
            </a:endParaRPr>
          </a:p>
          <a:p>
            <a:pPr marL="855663" indent="-855663">
              <a:defRPr/>
            </a:pPr>
            <a:r>
              <a:rPr lang="en-US" dirty="0">
                <a:latin typeface="Verdana" pitchFamily="34" charset="0"/>
              </a:rPr>
              <a:t>For enquiries: info@encomng.com</a:t>
            </a:r>
            <a:endParaRPr lang="en-US" u="sng" dirty="0">
              <a:latin typeface="Verdana" pitchFamily="34" charset="0"/>
            </a:endParaRPr>
          </a:p>
          <a:p>
            <a:pPr marL="855663" indent="-855663">
              <a:defRPr/>
            </a:pPr>
            <a:r>
              <a:rPr lang="en-US" dirty="0">
                <a:latin typeface="Verdana" pitchFamily="34" charset="0"/>
              </a:rPr>
              <a:t>For Support:  support@encomng.com</a:t>
            </a:r>
          </a:p>
          <a:p>
            <a:pPr marL="855663" indent="-855663">
              <a:defRPr/>
            </a:pPr>
            <a:endParaRPr lang="en-US" dirty="0">
              <a:latin typeface="Verdana" pitchFamily="34" charset="0"/>
            </a:endParaRPr>
          </a:p>
          <a:p>
            <a:pPr marL="855663" indent="-855663">
              <a:defRPr/>
            </a:pPr>
            <a:r>
              <a:rPr lang="en-US" dirty="0">
                <a:latin typeface="Verdana" pitchFamily="34" charset="0"/>
              </a:rPr>
              <a:t>Website: www.encomng.com</a:t>
            </a:r>
          </a:p>
          <a:p>
            <a:pPr marL="512763" algn="just">
              <a:defRPr/>
            </a:pPr>
            <a:endParaRPr lang="en-US" sz="1000" dirty="0">
              <a:latin typeface="Verdana"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6F634F2D-2046-46B7-84F1-99738A91FBBB}"/>
              </a:ext>
            </a:extLst>
          </p:cNvPr>
          <p:cNvSpPr>
            <a:spLocks noGrp="1" noChangeArrowheads="1"/>
          </p:cNvSpPr>
          <p:nvPr>
            <p:ph type="ctrTitle"/>
          </p:nvPr>
        </p:nvSpPr>
        <p:spPr>
          <a:xfrm>
            <a:off x="228600" y="0"/>
            <a:ext cx="9448800" cy="457200"/>
          </a:xfrm>
        </p:spPr>
        <p:txBody>
          <a:bodyPr/>
          <a:lstStyle/>
          <a:p>
            <a:pPr eaLnBrk="1" fontAlgn="auto" hangingPunct="1">
              <a:spcAft>
                <a:spcPts val="0"/>
              </a:spcAft>
              <a:defRPr/>
            </a:pPr>
            <a:r>
              <a:rPr lang="en-US" sz="1800" b="1" dirty="0">
                <a:solidFill>
                  <a:srgbClr val="990099"/>
                </a:solidFill>
                <a:latin typeface="Verdana" pitchFamily="34" charset="0"/>
              </a:rPr>
              <a:t>PRODUCTS AND SERVICES</a:t>
            </a:r>
          </a:p>
        </p:txBody>
      </p:sp>
      <p:sp>
        <p:nvSpPr>
          <p:cNvPr id="819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8196"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93D1925E-FB2C-4ADB-ACD6-174777315F86}" type="slidenum">
              <a:rPr lang="en-US" altLang="en-US" sz="1800" smtClean="0">
                <a:latin typeface="Arial" panose="020B0604020202020204" pitchFamily="34" charset="0"/>
              </a:rPr>
              <a:pPr>
                <a:spcBef>
                  <a:spcPct val="0"/>
                </a:spcBef>
                <a:buClrTx/>
                <a:buFontTx/>
                <a:buNone/>
              </a:pPr>
              <a:t>4</a:t>
            </a:fld>
            <a:endParaRPr lang="en-US" altLang="en-US" sz="1800">
              <a:latin typeface="Arial" panose="020B0604020202020204" pitchFamily="34" charset="0"/>
            </a:endParaRPr>
          </a:p>
        </p:txBody>
      </p:sp>
      <p:sp>
        <p:nvSpPr>
          <p:cNvPr id="5127" name="Rectangle 12">
            <a:extLst>
              <a:ext uri="{FF2B5EF4-FFF2-40B4-BE49-F238E27FC236}">
                <a16:creationId xmlns:a16="http://schemas.microsoft.com/office/drawing/2014/main" id="{4D47EACC-0605-4489-BB1D-7460F5705283}"/>
              </a:ext>
            </a:extLst>
          </p:cNvPr>
          <p:cNvSpPr>
            <a:spLocks noChangeArrowheads="1"/>
          </p:cNvSpPr>
          <p:nvPr/>
        </p:nvSpPr>
        <p:spPr bwMode="auto">
          <a:xfrm>
            <a:off x="304800" y="914400"/>
            <a:ext cx="8153400" cy="4637680"/>
          </a:xfrm>
          <a:prstGeom prst="rect">
            <a:avLst/>
          </a:prstGeom>
          <a:noFill/>
          <a:ln w="9525">
            <a:noFill/>
            <a:miter lim="800000"/>
            <a:headEnd/>
            <a:tailEnd/>
          </a:ln>
        </p:spPr>
        <p:txBody>
          <a:bodyPr anchor="ctr">
            <a:spAutoFit/>
          </a:bodyPr>
          <a:lstStyle/>
          <a:p>
            <a:pPr marL="287338" indent="-287338" algn="just">
              <a:lnSpc>
                <a:spcPct val="140000"/>
              </a:lnSpc>
              <a:buFont typeface="Wingdings" pitchFamily="2" charset="2"/>
              <a:buChar char="q"/>
              <a:tabLst>
                <a:tab pos="6053138" algn="l"/>
              </a:tabLst>
              <a:defRPr/>
            </a:pPr>
            <a:r>
              <a:rPr lang="en-US" sz="1600" dirty="0">
                <a:latin typeface="Verdana" pitchFamily="34" charset="0"/>
              </a:rPr>
              <a:t>Power Line Carrier Communications including Line Traps, LMU, TX/RX Equipment, Coaxial cable, </a:t>
            </a:r>
            <a:r>
              <a:rPr lang="en-US" sz="1600" dirty="0" err="1">
                <a:latin typeface="Verdana" pitchFamily="34" charset="0"/>
              </a:rPr>
              <a:t>etc</a:t>
            </a:r>
            <a:r>
              <a:rPr lang="en-US" sz="1600" dirty="0">
                <a:latin typeface="Verdana" pitchFamily="34" charset="0"/>
              </a:rPr>
              <a:t> supply, installation and commissioning  </a:t>
            </a:r>
          </a:p>
          <a:p>
            <a:pPr algn="just">
              <a:lnSpc>
                <a:spcPct val="140000"/>
              </a:lnSpc>
              <a:buFont typeface="Wingdings" pitchFamily="2" charset="2"/>
              <a:buChar char="q"/>
              <a:tabLst>
                <a:tab pos="1028700" algn="l"/>
                <a:tab pos="6053138" algn="l"/>
              </a:tabLst>
              <a:defRPr/>
            </a:pPr>
            <a:r>
              <a:rPr lang="en-US" sz="1600" dirty="0">
                <a:latin typeface="Verdana" pitchFamily="34" charset="0"/>
              </a:rPr>
              <a:t>  Transformer, breaker, isolator, etc installation and commissioning </a:t>
            </a:r>
          </a:p>
          <a:p>
            <a:pPr algn="just">
              <a:lnSpc>
                <a:spcPct val="140000"/>
              </a:lnSpc>
              <a:buFont typeface="Wingdings" pitchFamily="2" charset="2"/>
              <a:buChar char="q"/>
              <a:tabLst>
                <a:tab pos="1028700" algn="l"/>
                <a:tab pos="6053138" algn="l"/>
              </a:tabLst>
              <a:defRPr/>
            </a:pPr>
            <a:r>
              <a:rPr lang="en-US" sz="1600" dirty="0">
                <a:latin typeface="Verdana" pitchFamily="34" charset="0"/>
              </a:rPr>
              <a:t>  Substation construction </a:t>
            </a:r>
          </a:p>
          <a:p>
            <a:pPr algn="just">
              <a:lnSpc>
                <a:spcPct val="140000"/>
              </a:lnSpc>
              <a:buFont typeface="Wingdings" pitchFamily="2" charset="2"/>
              <a:buChar char="q"/>
              <a:tabLst>
                <a:tab pos="1028700" algn="l"/>
                <a:tab pos="6053138" algn="l"/>
              </a:tabLst>
              <a:defRPr/>
            </a:pPr>
            <a:r>
              <a:rPr lang="en-US" sz="1600" dirty="0">
                <a:latin typeface="Verdana" pitchFamily="34" charset="0"/>
              </a:rPr>
              <a:t>  Tower assemble and erection </a:t>
            </a:r>
          </a:p>
          <a:p>
            <a:pPr algn="just">
              <a:lnSpc>
                <a:spcPct val="140000"/>
              </a:lnSpc>
              <a:buFont typeface="Wingdings" pitchFamily="2" charset="2"/>
              <a:buChar char="q"/>
              <a:tabLst>
                <a:tab pos="1028700" algn="l"/>
                <a:tab pos="6053138" algn="l"/>
              </a:tabLst>
              <a:defRPr/>
            </a:pPr>
            <a:r>
              <a:rPr lang="en-US" sz="1600" dirty="0">
                <a:latin typeface="Verdana" pitchFamily="34" charset="0"/>
              </a:rPr>
              <a:t>  Power Line survey and substation audit</a:t>
            </a:r>
          </a:p>
          <a:p>
            <a:pPr algn="just">
              <a:lnSpc>
                <a:spcPct val="140000"/>
              </a:lnSpc>
              <a:buFont typeface="Wingdings" pitchFamily="2" charset="2"/>
              <a:buChar char="q"/>
              <a:tabLst>
                <a:tab pos="1028700" algn="l"/>
                <a:tab pos="6053138" algn="l"/>
              </a:tabLst>
              <a:defRPr/>
            </a:pPr>
            <a:r>
              <a:rPr lang="en-US" sz="1600" dirty="0">
                <a:latin typeface="Verdana" pitchFamily="34" charset="0"/>
              </a:rPr>
              <a:t>  Line construction and conductor stringing </a:t>
            </a:r>
          </a:p>
          <a:p>
            <a:pPr algn="just">
              <a:lnSpc>
                <a:spcPct val="140000"/>
              </a:lnSpc>
              <a:buFont typeface="Wingdings" pitchFamily="2" charset="2"/>
              <a:buChar char="q"/>
              <a:tabLst>
                <a:tab pos="1028700" algn="l"/>
                <a:tab pos="6053138" algn="l"/>
              </a:tabLst>
              <a:defRPr/>
            </a:pPr>
            <a:r>
              <a:rPr lang="en-US" sz="1600" dirty="0">
                <a:latin typeface="Verdana" pitchFamily="34" charset="0"/>
              </a:rPr>
              <a:t>  Protection and control as well as metering, etc</a:t>
            </a:r>
          </a:p>
          <a:p>
            <a:pPr algn="just">
              <a:lnSpc>
                <a:spcPct val="140000"/>
              </a:lnSpc>
              <a:buFont typeface="Wingdings" pitchFamily="2" charset="2"/>
              <a:buChar char="q"/>
              <a:tabLst>
                <a:tab pos="1028700" algn="l"/>
                <a:tab pos="6053138" algn="l"/>
              </a:tabLst>
              <a:defRPr/>
            </a:pPr>
            <a:r>
              <a:rPr lang="en-US" sz="1600" dirty="0">
                <a:latin typeface="Verdana" pitchFamily="34" charset="0"/>
              </a:rPr>
              <a:t>  Rural Electrification Services</a:t>
            </a:r>
          </a:p>
          <a:p>
            <a:pPr algn="just">
              <a:lnSpc>
                <a:spcPct val="140000"/>
              </a:lnSpc>
              <a:buFont typeface="Wingdings" pitchFamily="2" charset="2"/>
              <a:buChar char="q"/>
              <a:tabLst>
                <a:tab pos="1028700" algn="l"/>
                <a:tab pos="6053138" algn="l"/>
              </a:tabLst>
              <a:defRPr/>
            </a:pPr>
            <a:r>
              <a:rPr lang="en-US" sz="1600" dirty="0">
                <a:latin typeface="Verdana" pitchFamily="34" charset="0"/>
              </a:rPr>
              <a:t>  Power system equipment maintenance </a:t>
            </a:r>
          </a:p>
          <a:p>
            <a:pPr algn="just">
              <a:lnSpc>
                <a:spcPct val="140000"/>
              </a:lnSpc>
              <a:buFont typeface="Wingdings" pitchFamily="2" charset="2"/>
              <a:buChar char="q"/>
              <a:tabLst>
                <a:tab pos="1028700" algn="l"/>
                <a:tab pos="6053138" algn="l"/>
              </a:tabLst>
              <a:defRPr/>
            </a:pPr>
            <a:r>
              <a:rPr lang="en-US" sz="1600" dirty="0">
                <a:latin typeface="Verdana" pitchFamily="34" charset="0"/>
              </a:rPr>
              <a:t>  Industrial cabling</a:t>
            </a:r>
          </a:p>
          <a:p>
            <a:pPr algn="just">
              <a:lnSpc>
                <a:spcPct val="140000"/>
              </a:lnSpc>
              <a:buFont typeface="Wingdings" pitchFamily="2" charset="2"/>
              <a:buChar char="q"/>
              <a:tabLst>
                <a:tab pos="1028700" algn="l"/>
                <a:tab pos="6053138" algn="l"/>
              </a:tabLst>
              <a:defRPr/>
            </a:pPr>
            <a:r>
              <a:rPr lang="en-US" sz="1600" dirty="0">
                <a:latin typeface="Verdana" pitchFamily="34" charset="0"/>
              </a:rPr>
              <a:t>  Residential, Street and Warehouse wiring</a:t>
            </a:r>
          </a:p>
          <a:p>
            <a:pPr algn="just">
              <a:lnSpc>
                <a:spcPct val="140000"/>
              </a:lnSpc>
              <a:buFont typeface="Wingdings" pitchFamily="2" charset="2"/>
              <a:buNone/>
              <a:tabLst>
                <a:tab pos="1028700" algn="l"/>
                <a:tab pos="6053138" algn="l"/>
              </a:tabLst>
              <a:defRPr/>
            </a:pPr>
            <a:endParaRPr lang="en-US" sz="1600" dirty="0">
              <a:latin typeface="Verdana" pitchFamily="34" charset="0"/>
            </a:endParaRPr>
          </a:p>
        </p:txBody>
      </p:sp>
      <p:sp>
        <p:nvSpPr>
          <p:cNvPr id="8199" name="Rectangle 13"/>
          <p:cNvSpPr>
            <a:spLocks noChangeArrowheads="1"/>
          </p:cNvSpPr>
          <p:nvPr/>
        </p:nvSpPr>
        <p:spPr bwMode="auto">
          <a:xfrm>
            <a:off x="152400" y="5334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12763" indent="-347663">
              <a:spcBef>
                <a:spcPct val="20000"/>
              </a:spcBef>
              <a:buClr>
                <a:schemeClr val="accent1"/>
              </a:buClr>
              <a:buFont typeface="Arial" panose="020B0604020202020204" pitchFamily="34" charset="0"/>
              <a:buChar char="•"/>
              <a:tabLst>
                <a:tab pos="238125"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238125"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238125"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238125"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9pPr>
          </a:lstStyle>
          <a:p>
            <a:pPr algn="just">
              <a:lnSpc>
                <a:spcPct val="150000"/>
              </a:lnSpc>
              <a:spcBef>
                <a:spcPct val="0"/>
              </a:spcBef>
              <a:buClrTx/>
              <a:buFontTx/>
              <a:buNone/>
            </a:pPr>
            <a:r>
              <a:rPr lang="en-US" altLang="en-US" sz="1600" b="1" dirty="0">
                <a:latin typeface="Verdana" panose="020B0604030504040204" pitchFamily="34" charset="0"/>
              </a:rPr>
              <a:t>ELECTRICAL POWER SYSTEM ENGINEERING       </a:t>
            </a:r>
          </a:p>
          <a:p>
            <a:pPr algn="just">
              <a:spcBef>
                <a:spcPct val="0"/>
              </a:spcBef>
              <a:buClrTx/>
              <a:buFontTx/>
              <a:buNone/>
            </a:pPr>
            <a:endParaRPr lang="en-US" altLang="en-US" sz="1600" b="1" dirty="0">
              <a:latin typeface="Verdana" panose="020B0604030504040204" pitchFamily="34" charset="0"/>
            </a:endParaRPr>
          </a:p>
        </p:txBody>
      </p:sp>
      <p:pic>
        <p:nvPicPr>
          <p:cNvPr id="820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09800"/>
            <a:ext cx="29718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a:extLst>
              <a:ext uri="{FF2B5EF4-FFF2-40B4-BE49-F238E27FC236}">
                <a16:creationId xmlns:a16="http://schemas.microsoft.com/office/drawing/2014/main" id="{9B487527-7DA8-4965-906D-0CFA7C998C35}"/>
              </a:ext>
            </a:extLst>
          </p:cNvPr>
          <p:cNvSpPr>
            <a:spLocks noGrp="1" noChangeArrowheads="1"/>
          </p:cNvSpPr>
          <p:nvPr>
            <p:ph type="ctrTitle"/>
          </p:nvPr>
        </p:nvSpPr>
        <p:spPr>
          <a:xfrm>
            <a:off x="152400" y="76200"/>
            <a:ext cx="3429000" cy="457200"/>
          </a:xfrm>
        </p:spPr>
        <p:txBody>
          <a:bodyPr/>
          <a:lstStyle/>
          <a:p>
            <a:pPr eaLnBrk="1" fontAlgn="auto" hangingPunct="1">
              <a:spcAft>
                <a:spcPts val="0"/>
              </a:spcAft>
              <a:defRPr/>
            </a:pPr>
            <a:r>
              <a:rPr lang="en-US" sz="1600" b="1" dirty="0">
                <a:latin typeface="Verdana" pitchFamily="34" charset="0"/>
              </a:rPr>
              <a:t> </a:t>
            </a:r>
            <a:r>
              <a:rPr lang="en-US" sz="1800" b="1" dirty="0">
                <a:solidFill>
                  <a:srgbClr val="990099"/>
                </a:solidFill>
                <a:latin typeface="Verdana" pitchFamily="34" charset="0"/>
              </a:rPr>
              <a:t>PRODUCTS AND SERVICES</a:t>
            </a:r>
          </a:p>
        </p:txBody>
      </p:sp>
      <p:sp>
        <p:nvSpPr>
          <p:cNvPr id="921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9220"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C909A84B-38A2-4C3F-96AD-10A956FFFC9A}" type="slidenum">
              <a:rPr lang="en-US" altLang="en-US" sz="1800" smtClean="0">
                <a:latin typeface="Arial" panose="020B0604020202020204" pitchFamily="34" charset="0"/>
              </a:rPr>
              <a:pPr>
                <a:spcBef>
                  <a:spcPct val="0"/>
                </a:spcBef>
                <a:buClrTx/>
                <a:buFontTx/>
                <a:buNone/>
              </a:pPr>
              <a:t>5</a:t>
            </a:fld>
            <a:endParaRPr lang="en-US" altLang="en-US" sz="1800">
              <a:latin typeface="Arial" panose="020B0604020202020204" pitchFamily="34" charset="0"/>
            </a:endParaRPr>
          </a:p>
        </p:txBody>
      </p:sp>
      <p:sp>
        <p:nvSpPr>
          <p:cNvPr id="9222" name="Rectangle 12"/>
          <p:cNvSpPr>
            <a:spLocks noChangeArrowheads="1"/>
          </p:cNvSpPr>
          <p:nvPr/>
        </p:nvSpPr>
        <p:spPr bwMode="auto">
          <a:xfrm>
            <a:off x="304800" y="990600"/>
            <a:ext cx="83058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Font typeface="Arial" panose="020B0604020202020204" pitchFamily="34" charset="0"/>
              <a:buChar char="•"/>
              <a:tabLst>
                <a:tab pos="1028700" algn="l"/>
                <a:tab pos="6053138"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1028700" algn="l"/>
                <a:tab pos="6053138"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1028700" algn="l"/>
                <a:tab pos="6053138"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1028700" algn="l"/>
                <a:tab pos="6053138"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1028700" algn="l"/>
                <a:tab pos="6053138" algn="l"/>
              </a:tabLst>
              <a:defRPr sz="1400">
                <a:solidFill>
                  <a:schemeClr val="tx1"/>
                </a:solidFill>
                <a:latin typeface="Calibri" panose="020F0502020204030204" pitchFamily="34" charset="0"/>
              </a:defRPr>
            </a:lvl9pPr>
          </a:lstStyle>
          <a:p>
            <a:pPr algn="just">
              <a:spcBef>
                <a:spcPct val="0"/>
              </a:spcBef>
              <a:buClrTx/>
              <a:buFontTx/>
              <a:buNone/>
            </a:pPr>
            <a:r>
              <a:rPr lang="en-US" altLang="en-US" sz="1600" dirty="0">
                <a:latin typeface="Verdana" panose="020B0604030504040204" pitchFamily="34" charset="0"/>
              </a:rPr>
              <a:t>We undertake turnkey engineering services including but not limited to the following: </a:t>
            </a:r>
          </a:p>
          <a:p>
            <a:pPr algn="just">
              <a:spcBef>
                <a:spcPct val="0"/>
              </a:spcBef>
              <a:buClrTx/>
              <a:buFontTx/>
              <a:buNone/>
            </a:pPr>
            <a:endParaRPr lang="en-US" altLang="en-US" sz="700" dirty="0">
              <a:latin typeface="Verdana" panose="020B0604030504040204" pitchFamily="34" charset="0"/>
            </a:endParaRP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Design </a:t>
            </a: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Building constructions </a:t>
            </a: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Road construction</a:t>
            </a: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Plumbing works </a:t>
            </a: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Maintenance and Renovation works </a:t>
            </a: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Compound and Floor finishing as well as painting</a:t>
            </a: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Landscaping</a:t>
            </a:r>
          </a:p>
          <a:p>
            <a:pPr algn="just">
              <a:lnSpc>
                <a:spcPct val="140000"/>
              </a:lnSpc>
              <a:spcBef>
                <a:spcPct val="0"/>
              </a:spcBef>
              <a:buClrTx/>
              <a:buFont typeface="Wingdings" panose="05000000000000000000" pitchFamily="2" charset="2"/>
              <a:buChar char="q"/>
            </a:pPr>
            <a:r>
              <a:rPr lang="en-US" altLang="en-US" sz="1600" dirty="0">
                <a:latin typeface="Verdana" panose="020B0604030504040204" pitchFamily="34" charset="0"/>
              </a:rPr>
              <a:t>  Architectural works</a:t>
            </a:r>
          </a:p>
        </p:txBody>
      </p:sp>
      <p:sp>
        <p:nvSpPr>
          <p:cNvPr id="9223" name="Rectangle 13"/>
          <p:cNvSpPr>
            <a:spLocks noChangeArrowheads="1"/>
          </p:cNvSpPr>
          <p:nvPr/>
        </p:nvSpPr>
        <p:spPr bwMode="auto">
          <a:xfrm>
            <a:off x="-76200" y="457200"/>
            <a:ext cx="8839200" cy="4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12763" indent="-347663">
              <a:spcBef>
                <a:spcPct val="20000"/>
              </a:spcBef>
              <a:buClr>
                <a:schemeClr val="accent1"/>
              </a:buClr>
              <a:buFont typeface="Arial" panose="020B0604020202020204" pitchFamily="34" charset="0"/>
              <a:buChar char="•"/>
              <a:tabLst>
                <a:tab pos="238125"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238125"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238125"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238125"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238125" algn="l"/>
              </a:tabLst>
              <a:defRPr sz="1400">
                <a:solidFill>
                  <a:schemeClr val="tx1"/>
                </a:solidFill>
                <a:latin typeface="Calibri" panose="020F0502020204030204" pitchFamily="34" charset="0"/>
              </a:defRPr>
            </a:lvl9pPr>
          </a:lstStyle>
          <a:p>
            <a:pPr algn="just">
              <a:lnSpc>
                <a:spcPct val="150000"/>
              </a:lnSpc>
              <a:spcBef>
                <a:spcPct val="0"/>
              </a:spcBef>
              <a:buClrTx/>
              <a:buFontTx/>
              <a:buNone/>
            </a:pPr>
            <a:r>
              <a:rPr lang="en-US" altLang="en-US" sz="1600" b="1" dirty="0">
                <a:latin typeface="Verdana" panose="020B0604030504040204" pitchFamily="34" charset="0"/>
              </a:rPr>
              <a:t>BUILDING, CIVIL AND MECHANICAL ENGINEERING WORKS</a:t>
            </a:r>
          </a:p>
        </p:txBody>
      </p:sp>
      <p:pic>
        <p:nvPicPr>
          <p:cNvPr id="922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447800"/>
            <a:ext cx="24384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560763"/>
            <a:ext cx="2590800" cy="1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dirty="0">
                <a:solidFill>
                  <a:srgbClr val="000099"/>
                </a:solidFill>
                <a:latin typeface="Arial" panose="020B0604020202020204" pitchFamily="34" charset="0"/>
              </a:rPr>
              <a:t>ENCOM PROFILE</a:t>
            </a:r>
          </a:p>
        </p:txBody>
      </p:sp>
      <p:sp>
        <p:nvSpPr>
          <p:cNvPr id="10244"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E85C9D4D-0D98-4015-8BD6-6465F85A83EC}" type="slidenum">
              <a:rPr lang="en-US" altLang="en-US" sz="1800" smtClean="0">
                <a:latin typeface="Arial" panose="020B0604020202020204" pitchFamily="34" charset="0"/>
              </a:rPr>
              <a:pPr>
                <a:spcBef>
                  <a:spcPct val="0"/>
                </a:spcBef>
                <a:buClrTx/>
                <a:buFontTx/>
                <a:buNone/>
              </a:pPr>
              <a:t>6</a:t>
            </a:fld>
            <a:endParaRPr lang="en-US" altLang="en-US" sz="1800">
              <a:latin typeface="Arial" panose="020B0604020202020204" pitchFamily="34" charset="0"/>
            </a:endParaRPr>
          </a:p>
        </p:txBody>
      </p:sp>
      <p:sp>
        <p:nvSpPr>
          <p:cNvPr id="10246" name="Rectangle 15"/>
          <p:cNvSpPr>
            <a:spLocks noChangeArrowheads="1"/>
          </p:cNvSpPr>
          <p:nvPr/>
        </p:nvSpPr>
        <p:spPr bwMode="auto">
          <a:xfrm>
            <a:off x="0" y="457200"/>
            <a:ext cx="91440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798513" indent="-633413">
              <a:spcBef>
                <a:spcPct val="20000"/>
              </a:spcBef>
              <a:buClr>
                <a:schemeClr val="accent1"/>
              </a:buClr>
              <a:buFont typeface="Arial" panose="020B0604020202020204" pitchFamily="34" charset="0"/>
              <a:buChar char="•"/>
              <a:tabLst>
                <a:tab pos="914400"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914400"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914400"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914400"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914400"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914400"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914400"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914400"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914400" algn="l"/>
              </a:tabLst>
              <a:defRPr sz="1400">
                <a:solidFill>
                  <a:schemeClr val="tx1"/>
                </a:solidFill>
                <a:latin typeface="Calibri" panose="020F0502020204030204" pitchFamily="34" charset="0"/>
              </a:defRPr>
            </a:lvl9pPr>
          </a:lstStyle>
          <a:p>
            <a:pPr algn="just">
              <a:lnSpc>
                <a:spcPct val="150000"/>
              </a:lnSpc>
              <a:spcBef>
                <a:spcPct val="0"/>
              </a:spcBef>
              <a:buClrTx/>
              <a:buFontTx/>
              <a:buNone/>
            </a:pPr>
            <a:r>
              <a:rPr lang="en-US" altLang="en-US" sz="1600" b="1" dirty="0">
                <a:latin typeface="Verdana" panose="020B0604030504040204" pitchFamily="34" charset="0"/>
              </a:rPr>
              <a:t>FIBER OPTICS CABLE (FOC) DEPLOYMENT</a:t>
            </a:r>
            <a:r>
              <a:rPr lang="en-US" altLang="en-US" sz="1600" dirty="0">
                <a:latin typeface="Verdana" panose="020B0604030504040204" pitchFamily="34" charset="0"/>
              </a:rPr>
              <a:t> </a:t>
            </a:r>
          </a:p>
          <a:p>
            <a:pPr algn="just">
              <a:lnSpc>
                <a:spcPct val="150000"/>
              </a:lnSpc>
              <a:spcBef>
                <a:spcPct val="0"/>
              </a:spcBef>
              <a:buClrTx/>
              <a:buFontTx/>
              <a:buNone/>
            </a:pPr>
            <a:endParaRPr lang="en-US" altLang="en-US" sz="500" dirty="0">
              <a:latin typeface="Verdana" panose="020B0604030504040204" pitchFamily="34" charset="0"/>
            </a:endParaRPr>
          </a:p>
          <a:p>
            <a:pPr algn="just">
              <a:lnSpc>
                <a:spcPct val="10000"/>
              </a:lnSpc>
              <a:spcBef>
                <a:spcPct val="0"/>
              </a:spcBef>
              <a:buClrTx/>
              <a:buFontTx/>
              <a:buNone/>
            </a:pPr>
            <a:endParaRPr lang="en-US" altLang="en-US" sz="1600" dirty="0">
              <a:latin typeface="Verdana" panose="020B0604030504040204" pitchFamily="34" charset="0"/>
            </a:endParaRPr>
          </a:p>
          <a:p>
            <a:pPr marL="166688" indent="-1588" algn="just">
              <a:spcBef>
                <a:spcPct val="0"/>
              </a:spcBef>
              <a:buClrTx/>
              <a:buFontTx/>
              <a:buNone/>
              <a:tabLst>
                <a:tab pos="166688" algn="l"/>
              </a:tabLst>
            </a:pPr>
            <a:r>
              <a:rPr lang="en-US" altLang="en-US" sz="1600" dirty="0">
                <a:latin typeface="Verdana" panose="020B0604030504040204" pitchFamily="34" charset="0"/>
              </a:rPr>
              <a:t>FOC deployment for backbone (Short/Long/Extra Long/Ultra Long hauls) and City Metros. Implementation activities include but not limited to the following:</a:t>
            </a:r>
          </a:p>
          <a:p>
            <a:pPr algn="just">
              <a:spcBef>
                <a:spcPct val="0"/>
              </a:spcBef>
              <a:buClrTx/>
              <a:buFontTx/>
              <a:buNone/>
            </a:pPr>
            <a:endParaRPr lang="en-US" altLang="en-US" sz="1600" dirty="0">
              <a:latin typeface="Verdana" panose="020B0604030504040204" pitchFamily="34" charset="0"/>
            </a:endParaRPr>
          </a:p>
        </p:txBody>
      </p:sp>
      <p:sp>
        <p:nvSpPr>
          <p:cNvPr id="7176" name="Rectangle 16">
            <a:extLst>
              <a:ext uri="{FF2B5EF4-FFF2-40B4-BE49-F238E27FC236}">
                <a16:creationId xmlns:a16="http://schemas.microsoft.com/office/drawing/2014/main" id="{3672DC39-B5A9-4FB9-8C62-E59FDC5BCF04}"/>
              </a:ext>
            </a:extLst>
          </p:cNvPr>
          <p:cNvSpPr>
            <a:spLocks noChangeArrowheads="1"/>
          </p:cNvSpPr>
          <p:nvPr/>
        </p:nvSpPr>
        <p:spPr bwMode="auto">
          <a:xfrm>
            <a:off x="838200" y="1568450"/>
            <a:ext cx="86106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30000"/>
              </a:lnSpc>
              <a:buFont typeface="Wingdings" pitchFamily="2" charset="2"/>
              <a:buChar char="q"/>
              <a:defRPr/>
            </a:pPr>
            <a:r>
              <a:rPr lang="en-US" sz="1600" dirty="0">
                <a:latin typeface="Verdana" pitchFamily="34" charset="0"/>
              </a:rPr>
              <a:t>  Procurement</a:t>
            </a:r>
          </a:p>
          <a:p>
            <a:pPr eaLnBrk="1" hangingPunct="1">
              <a:lnSpc>
                <a:spcPct val="130000"/>
              </a:lnSpc>
              <a:buFont typeface="Wingdings" pitchFamily="2" charset="2"/>
              <a:buChar char="q"/>
              <a:defRPr/>
            </a:pPr>
            <a:r>
              <a:rPr lang="en-US" sz="1600" dirty="0">
                <a:latin typeface="Verdana" pitchFamily="34" charset="0"/>
              </a:rPr>
              <a:t>  Trenching and backfilling </a:t>
            </a:r>
          </a:p>
          <a:p>
            <a:pPr eaLnBrk="1" hangingPunct="1">
              <a:lnSpc>
                <a:spcPct val="130000"/>
              </a:lnSpc>
              <a:buFont typeface="Wingdings" pitchFamily="2" charset="2"/>
              <a:buChar char="q"/>
              <a:defRPr/>
            </a:pPr>
            <a:r>
              <a:rPr lang="en-US" sz="1600" dirty="0">
                <a:latin typeface="Verdana" pitchFamily="34" charset="0"/>
              </a:rPr>
              <a:t>  Ducting</a:t>
            </a:r>
          </a:p>
          <a:p>
            <a:pPr eaLnBrk="1" hangingPunct="1">
              <a:lnSpc>
                <a:spcPct val="130000"/>
              </a:lnSpc>
              <a:buFont typeface="Wingdings" pitchFamily="2" charset="2"/>
              <a:buChar char="q"/>
              <a:defRPr/>
            </a:pPr>
            <a:r>
              <a:rPr lang="en-US" sz="1600" dirty="0">
                <a:latin typeface="Verdana" pitchFamily="34" charset="0"/>
              </a:rPr>
              <a:t>  Drawing/blowing of fiber in duct</a:t>
            </a:r>
          </a:p>
          <a:p>
            <a:pPr marL="344488" indent="-344488" eaLnBrk="1" hangingPunct="1">
              <a:lnSpc>
                <a:spcPct val="130000"/>
              </a:lnSpc>
              <a:buFont typeface="Wingdings" pitchFamily="2" charset="2"/>
              <a:buChar char="q"/>
              <a:defRPr/>
            </a:pPr>
            <a:r>
              <a:rPr lang="en-US" sz="1600" dirty="0">
                <a:latin typeface="Verdana" pitchFamily="34" charset="0"/>
              </a:rPr>
              <a:t>Installation on high voltage lines (330KV, 132KV) including ADSS, MASS and OPGW</a:t>
            </a:r>
          </a:p>
          <a:p>
            <a:pPr eaLnBrk="1" hangingPunct="1">
              <a:lnSpc>
                <a:spcPct val="130000"/>
              </a:lnSpc>
              <a:buFont typeface="Wingdings" pitchFamily="2" charset="2"/>
              <a:buChar char="q"/>
              <a:defRPr/>
            </a:pPr>
            <a:r>
              <a:rPr lang="en-US" sz="1600" dirty="0">
                <a:latin typeface="Verdana" pitchFamily="34" charset="0"/>
              </a:rPr>
              <a:t>  Splicing</a:t>
            </a:r>
          </a:p>
          <a:p>
            <a:pPr eaLnBrk="1" hangingPunct="1">
              <a:lnSpc>
                <a:spcPct val="130000"/>
              </a:lnSpc>
              <a:buFont typeface="Wingdings" pitchFamily="2" charset="2"/>
              <a:buChar char="q"/>
              <a:defRPr/>
            </a:pPr>
            <a:r>
              <a:rPr lang="en-US" sz="1600" dirty="0">
                <a:latin typeface="Verdana" pitchFamily="34" charset="0"/>
              </a:rPr>
              <a:t>  Termination </a:t>
            </a:r>
          </a:p>
          <a:p>
            <a:pPr eaLnBrk="1" hangingPunct="1">
              <a:lnSpc>
                <a:spcPct val="130000"/>
              </a:lnSpc>
              <a:buFont typeface="Wingdings" pitchFamily="2" charset="2"/>
              <a:buChar char="q"/>
              <a:defRPr/>
            </a:pPr>
            <a:r>
              <a:rPr lang="en-US" sz="1600" dirty="0">
                <a:latin typeface="Verdana" pitchFamily="34" charset="0"/>
              </a:rPr>
              <a:t>  Testing</a:t>
            </a:r>
          </a:p>
          <a:p>
            <a:pPr eaLnBrk="1" hangingPunct="1">
              <a:lnSpc>
                <a:spcPct val="130000"/>
              </a:lnSpc>
              <a:buFont typeface="Wingdings" pitchFamily="2" charset="2"/>
              <a:buChar char="q"/>
              <a:defRPr/>
            </a:pPr>
            <a:r>
              <a:rPr lang="en-US" sz="1600" dirty="0">
                <a:latin typeface="Verdana" pitchFamily="34" charset="0"/>
              </a:rPr>
              <a:t>  Preparation/Installation of Hand hole</a:t>
            </a:r>
          </a:p>
          <a:p>
            <a:pPr eaLnBrk="1" hangingPunct="1">
              <a:lnSpc>
                <a:spcPct val="130000"/>
              </a:lnSpc>
              <a:buFont typeface="Wingdings" pitchFamily="2" charset="2"/>
              <a:buChar char="q"/>
              <a:defRPr/>
            </a:pPr>
            <a:r>
              <a:rPr lang="en-US" sz="1600" dirty="0">
                <a:latin typeface="Verdana" pitchFamily="34" charset="0"/>
              </a:rPr>
              <a:t>  Maintenance and relocation work</a:t>
            </a:r>
          </a:p>
        </p:txBody>
      </p:sp>
      <p:pic>
        <p:nvPicPr>
          <p:cNvPr id="1024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201771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524000"/>
            <a:ext cx="1905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876800"/>
            <a:ext cx="2057400" cy="141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300" y="4876800"/>
            <a:ext cx="20193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2"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1013" y="3316288"/>
            <a:ext cx="2211387"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B797E828-5E7F-4547-A75D-00B0AD442B4C}"/>
              </a:ext>
            </a:extLst>
          </p:cNvPr>
          <p:cNvSpPr>
            <a:spLocks noGrp="1"/>
          </p:cNvSpPr>
          <p:nvPr>
            <p:ph type="ctrTitle"/>
          </p:nvPr>
        </p:nvSpPr>
        <p:spPr/>
        <p:txBody>
          <a:bodyPr/>
          <a:lstStyle/>
          <a:p>
            <a:endParaRPr lang="en-US"/>
          </a:p>
        </p:txBody>
      </p:sp>
      <p:sp>
        <p:nvSpPr>
          <p:cNvPr id="14" name="Rectangle 2">
            <a:extLst>
              <a:ext uri="{FF2B5EF4-FFF2-40B4-BE49-F238E27FC236}">
                <a16:creationId xmlns:a16="http://schemas.microsoft.com/office/drawing/2014/main" id="{2A15ACDB-9D2D-4877-81C9-52043DBBB8E7}"/>
              </a:ext>
            </a:extLst>
          </p:cNvPr>
          <p:cNvSpPr txBox="1">
            <a:spLocks noChangeArrowheads="1"/>
          </p:cNvSpPr>
          <p:nvPr/>
        </p:nvSpPr>
        <p:spPr>
          <a:xfrm>
            <a:off x="152400" y="76200"/>
            <a:ext cx="3429000" cy="4572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1600" b="1">
                <a:latin typeface="Verdana" pitchFamily="34" charset="0"/>
              </a:rPr>
              <a:t> </a:t>
            </a:r>
            <a:r>
              <a:rPr lang="en-US" sz="1800" b="1">
                <a:solidFill>
                  <a:srgbClr val="990099"/>
                </a:solidFill>
                <a:latin typeface="Verdana" pitchFamily="34" charset="0"/>
              </a:rPr>
              <a:t>PRODUCTS AND SERVICES</a:t>
            </a:r>
            <a:endParaRPr lang="en-US" sz="1800" b="1" dirty="0">
              <a:solidFill>
                <a:srgbClr val="990099"/>
              </a:solidFill>
              <a:latin typeface="Verdana"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12292"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2B5D679E-DDE8-409A-B3DF-E1AF64E2B252}" type="slidenum">
              <a:rPr lang="en-US" altLang="en-US" sz="1800" smtClean="0">
                <a:latin typeface="Arial" panose="020B0604020202020204" pitchFamily="34" charset="0"/>
              </a:rPr>
              <a:pPr>
                <a:spcBef>
                  <a:spcPct val="0"/>
                </a:spcBef>
                <a:buClrTx/>
                <a:buFontTx/>
                <a:buNone/>
              </a:pPr>
              <a:t>7</a:t>
            </a:fld>
            <a:endParaRPr lang="en-US" altLang="en-US" sz="1800">
              <a:latin typeface="Arial" panose="020B0604020202020204" pitchFamily="34" charset="0"/>
            </a:endParaRPr>
          </a:p>
        </p:txBody>
      </p:sp>
      <p:sp>
        <p:nvSpPr>
          <p:cNvPr id="12294" name="Rectangle 6"/>
          <p:cNvSpPr>
            <a:spLocks noChangeArrowheads="1"/>
          </p:cNvSpPr>
          <p:nvPr/>
        </p:nvSpPr>
        <p:spPr bwMode="auto">
          <a:xfrm>
            <a:off x="0" y="818786"/>
            <a:ext cx="8991600" cy="143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747713" indent="-582613">
              <a:spcBef>
                <a:spcPct val="20000"/>
              </a:spcBef>
              <a:buClr>
                <a:schemeClr val="accent1"/>
              </a:buClr>
              <a:buFont typeface="Arial" panose="020B0604020202020204" pitchFamily="34" charset="0"/>
              <a:buChar char="•"/>
              <a:tabLst>
                <a:tab pos="747713" algn="l"/>
              </a:tabLst>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tabLst>
                <a:tab pos="747713" algn="l"/>
              </a:tabLst>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tabLst>
                <a:tab pos="747713" algn="l"/>
              </a:tabLst>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tabLst>
                <a:tab pos="747713" algn="l"/>
              </a:tabLst>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tabLst>
                <a:tab pos="747713" algn="l"/>
              </a:tabLst>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tabLst>
                <a:tab pos="747713" algn="l"/>
              </a:tabLs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tabLst>
                <a:tab pos="747713" algn="l"/>
              </a:tabLs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tabLst>
                <a:tab pos="747713" algn="l"/>
              </a:tabLs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tabLst>
                <a:tab pos="747713" algn="l"/>
              </a:tabLst>
              <a:defRPr sz="1400">
                <a:solidFill>
                  <a:schemeClr val="tx1"/>
                </a:solidFill>
                <a:latin typeface="Calibri" panose="020F0502020204030204" pitchFamily="34" charset="0"/>
              </a:defRPr>
            </a:lvl9pPr>
          </a:lstStyle>
          <a:p>
            <a:pPr algn="just">
              <a:lnSpc>
                <a:spcPct val="150000"/>
              </a:lnSpc>
              <a:spcBef>
                <a:spcPct val="0"/>
              </a:spcBef>
              <a:buClrTx/>
              <a:buFontTx/>
              <a:buNone/>
            </a:pPr>
            <a:r>
              <a:rPr lang="en-US" altLang="en-US" sz="1600" b="1" dirty="0">
                <a:latin typeface="Verdana" panose="020B0604030504040204" pitchFamily="34" charset="0"/>
              </a:rPr>
              <a:t>MICROWAVE SYSTEM </a:t>
            </a:r>
          </a:p>
          <a:p>
            <a:pPr algn="just">
              <a:lnSpc>
                <a:spcPct val="45000"/>
              </a:lnSpc>
              <a:spcBef>
                <a:spcPct val="0"/>
              </a:spcBef>
              <a:buClrTx/>
              <a:buFontTx/>
              <a:buNone/>
            </a:pPr>
            <a:r>
              <a:rPr lang="en-US" altLang="en-US" sz="1600" dirty="0">
                <a:latin typeface="Verdana" panose="020B0604030504040204" pitchFamily="34" charset="0"/>
              </a:rPr>
              <a:t>	</a:t>
            </a:r>
          </a:p>
          <a:p>
            <a:pPr marL="166688" indent="0" algn="just" defTabSz="114300">
              <a:spcBef>
                <a:spcPct val="0"/>
              </a:spcBef>
              <a:buClrTx/>
              <a:buFontTx/>
              <a:buNone/>
              <a:tabLst/>
            </a:pPr>
            <a:r>
              <a:rPr lang="en-US" altLang="en-US" sz="1600" dirty="0">
                <a:latin typeface="Verdana" panose="020B0604030504040204" pitchFamily="34" charset="0"/>
              </a:rPr>
              <a:t>We deploy point-to-point and point-to-multipoint system.</a:t>
            </a:r>
          </a:p>
          <a:p>
            <a:pPr marL="166688" indent="0" algn="just" defTabSz="114300">
              <a:spcBef>
                <a:spcPct val="0"/>
              </a:spcBef>
              <a:buClrTx/>
              <a:buFontTx/>
              <a:buNone/>
              <a:tabLst/>
            </a:pPr>
            <a:endParaRPr lang="en-US" altLang="en-US" sz="800" dirty="0">
              <a:latin typeface="Verdana" panose="020B0604030504040204" pitchFamily="34" charset="0"/>
            </a:endParaRPr>
          </a:p>
          <a:p>
            <a:pPr marL="166688" indent="0" algn="just" defTabSz="114300">
              <a:spcBef>
                <a:spcPct val="0"/>
              </a:spcBef>
              <a:buClrTx/>
              <a:buFontTx/>
              <a:buNone/>
              <a:tabLst/>
            </a:pPr>
            <a:r>
              <a:rPr lang="en-US" altLang="en-US" sz="1600" dirty="0">
                <a:latin typeface="Verdana" panose="020B0604030504040204" pitchFamily="34" charset="0"/>
              </a:rPr>
              <a:t>We undertake activities necessary for the actualization of a reliable microwave system such as:</a:t>
            </a:r>
          </a:p>
        </p:txBody>
      </p:sp>
      <p:sp>
        <p:nvSpPr>
          <p:cNvPr id="12295" name="Rectangle 7"/>
          <p:cNvSpPr>
            <a:spLocks noChangeArrowheads="1"/>
          </p:cNvSpPr>
          <p:nvPr/>
        </p:nvSpPr>
        <p:spPr bwMode="auto">
          <a:xfrm>
            <a:off x="762000" y="2362200"/>
            <a:ext cx="45720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5000"/>
              </a:lnSpc>
              <a:spcBef>
                <a:spcPct val="0"/>
              </a:spcBef>
              <a:buClrTx/>
              <a:buFont typeface="Wingdings" panose="05000000000000000000" pitchFamily="2" charset="2"/>
              <a:buChar char="q"/>
            </a:pPr>
            <a:r>
              <a:rPr lang="en-US" altLang="en-US" sz="1600">
                <a:latin typeface="Verdana" panose="020B0604030504040204" pitchFamily="34" charset="0"/>
              </a:rPr>
              <a:t>  Equipment procurement</a:t>
            </a:r>
          </a:p>
          <a:p>
            <a:pPr eaLnBrk="1" hangingPunct="1">
              <a:lnSpc>
                <a:spcPct val="115000"/>
              </a:lnSpc>
              <a:spcBef>
                <a:spcPct val="0"/>
              </a:spcBef>
              <a:buClrTx/>
              <a:buFont typeface="Wingdings" panose="05000000000000000000" pitchFamily="2" charset="2"/>
              <a:buChar char="q"/>
            </a:pPr>
            <a:r>
              <a:rPr lang="en-US" altLang="en-US" sz="1600">
                <a:latin typeface="Verdana" panose="020B0604030504040204" pitchFamily="34" charset="0"/>
              </a:rPr>
              <a:t>  Site survey</a:t>
            </a:r>
          </a:p>
          <a:p>
            <a:pPr eaLnBrk="1" hangingPunct="1">
              <a:lnSpc>
                <a:spcPct val="115000"/>
              </a:lnSpc>
              <a:spcBef>
                <a:spcPct val="0"/>
              </a:spcBef>
              <a:buClrTx/>
              <a:buFont typeface="Wingdings" panose="05000000000000000000" pitchFamily="2" charset="2"/>
              <a:buChar char="q"/>
            </a:pPr>
            <a:r>
              <a:rPr lang="en-US" altLang="en-US" sz="1600">
                <a:latin typeface="Verdana" panose="020B0604030504040204" pitchFamily="34" charset="0"/>
              </a:rPr>
              <a:t>  Line of Sight (LOS) survey</a:t>
            </a:r>
          </a:p>
          <a:p>
            <a:pPr eaLnBrk="1" hangingPunct="1">
              <a:lnSpc>
                <a:spcPct val="115000"/>
              </a:lnSpc>
              <a:spcBef>
                <a:spcPct val="0"/>
              </a:spcBef>
              <a:buClrTx/>
              <a:buFont typeface="Wingdings" panose="05000000000000000000" pitchFamily="2" charset="2"/>
              <a:buChar char="q"/>
            </a:pPr>
            <a:r>
              <a:rPr lang="en-US" altLang="en-US" sz="1600">
                <a:latin typeface="Verdana" panose="020B0604030504040204" pitchFamily="34" charset="0"/>
              </a:rPr>
              <a:t>  Path Profile and link analysis</a:t>
            </a:r>
          </a:p>
          <a:p>
            <a:pPr eaLnBrk="1" hangingPunct="1">
              <a:lnSpc>
                <a:spcPct val="115000"/>
              </a:lnSpc>
              <a:spcBef>
                <a:spcPct val="0"/>
              </a:spcBef>
              <a:buClrTx/>
              <a:buFont typeface="Wingdings" panose="05000000000000000000" pitchFamily="2" charset="2"/>
              <a:buChar char="q"/>
            </a:pPr>
            <a:r>
              <a:rPr lang="en-US" altLang="en-US" sz="1600">
                <a:latin typeface="Verdana" panose="020B0604030504040204" pitchFamily="34" charset="0"/>
              </a:rPr>
              <a:t>  Antenna specification</a:t>
            </a:r>
          </a:p>
          <a:p>
            <a:pPr eaLnBrk="1" hangingPunct="1">
              <a:lnSpc>
                <a:spcPct val="115000"/>
              </a:lnSpc>
              <a:spcBef>
                <a:spcPct val="0"/>
              </a:spcBef>
              <a:buClrTx/>
              <a:buFont typeface="Wingdings" panose="05000000000000000000" pitchFamily="2" charset="2"/>
              <a:buChar char="q"/>
            </a:pPr>
            <a:r>
              <a:rPr lang="en-US" altLang="en-US" sz="1600">
                <a:latin typeface="Verdana" panose="020B0604030504040204" pitchFamily="34" charset="0"/>
              </a:rPr>
              <a:t>  System design</a:t>
            </a:r>
          </a:p>
          <a:p>
            <a:pPr eaLnBrk="1" hangingPunct="1">
              <a:lnSpc>
                <a:spcPct val="115000"/>
              </a:lnSpc>
              <a:spcBef>
                <a:spcPct val="0"/>
              </a:spcBef>
              <a:buClrTx/>
              <a:buFont typeface="Wingdings" panose="05000000000000000000" pitchFamily="2" charset="2"/>
              <a:buChar char="q"/>
            </a:pPr>
            <a:r>
              <a:rPr lang="en-US" altLang="en-US" sz="1600">
                <a:latin typeface="Verdana" panose="020B0604030504040204" pitchFamily="34" charset="0"/>
              </a:rPr>
              <a:t>  Installation planning</a:t>
            </a:r>
          </a:p>
          <a:p>
            <a:pPr eaLnBrk="1" hangingPunct="1">
              <a:lnSpc>
                <a:spcPct val="115000"/>
              </a:lnSpc>
              <a:spcBef>
                <a:spcPct val="0"/>
              </a:spcBef>
              <a:buClrTx/>
              <a:buFont typeface="Wingdings" panose="05000000000000000000" pitchFamily="2" charset="2"/>
              <a:buChar char="q"/>
            </a:pPr>
            <a:r>
              <a:rPr lang="en-US" altLang="en-US" sz="1600">
                <a:latin typeface="Verdana" panose="020B0604030504040204" pitchFamily="34" charset="0"/>
              </a:rPr>
              <a:t>  Civil works</a:t>
            </a:r>
          </a:p>
          <a:p>
            <a:pPr eaLnBrk="1" hangingPunct="1">
              <a:lnSpc>
                <a:spcPct val="115000"/>
              </a:lnSpc>
              <a:spcBef>
                <a:spcPct val="0"/>
              </a:spcBef>
              <a:buClrTx/>
              <a:buFont typeface="Wingdings" panose="05000000000000000000" pitchFamily="2" charset="2"/>
              <a:buChar char="q"/>
            </a:pPr>
            <a:r>
              <a:rPr lang="en-US" altLang="en-US" sz="1600">
                <a:latin typeface="Verdana" panose="020B0604030504040204" pitchFamily="34" charset="0"/>
              </a:rPr>
              <a:t>  Site development</a:t>
            </a:r>
          </a:p>
          <a:p>
            <a:pPr eaLnBrk="1" hangingPunct="1">
              <a:lnSpc>
                <a:spcPct val="115000"/>
              </a:lnSpc>
              <a:spcBef>
                <a:spcPct val="0"/>
              </a:spcBef>
              <a:buClrTx/>
              <a:buFont typeface="Wingdings" panose="05000000000000000000" pitchFamily="2" charset="2"/>
              <a:buChar char="q"/>
            </a:pPr>
            <a:r>
              <a:rPr lang="en-US" altLang="en-US" sz="1600">
                <a:latin typeface="Verdana" panose="020B0604030504040204" pitchFamily="34" charset="0"/>
              </a:rPr>
              <a:t>  Commissioning</a:t>
            </a:r>
          </a:p>
          <a:p>
            <a:pPr eaLnBrk="1" hangingPunct="1">
              <a:lnSpc>
                <a:spcPct val="115000"/>
              </a:lnSpc>
              <a:spcBef>
                <a:spcPct val="0"/>
              </a:spcBef>
              <a:buClrTx/>
              <a:buFont typeface="Wingdings" panose="05000000000000000000" pitchFamily="2" charset="2"/>
              <a:buChar char="q"/>
            </a:pPr>
            <a:r>
              <a:rPr lang="en-US" altLang="en-US" sz="1600">
                <a:latin typeface="Verdana" panose="020B0604030504040204" pitchFamily="34" charset="0"/>
              </a:rPr>
              <a:t>  Training, etc.</a:t>
            </a:r>
          </a:p>
        </p:txBody>
      </p:sp>
      <p:pic>
        <p:nvPicPr>
          <p:cNvPr id="122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75" y="2133600"/>
            <a:ext cx="30194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4191000"/>
            <a:ext cx="342582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a:extLst>
              <a:ext uri="{FF2B5EF4-FFF2-40B4-BE49-F238E27FC236}">
                <a16:creationId xmlns:a16="http://schemas.microsoft.com/office/drawing/2014/main" id="{12C20DA3-E356-44EE-9DE7-1EC35380DD9C}"/>
              </a:ext>
            </a:extLst>
          </p:cNvPr>
          <p:cNvSpPr txBox="1">
            <a:spLocks noChangeArrowheads="1"/>
          </p:cNvSpPr>
          <p:nvPr/>
        </p:nvSpPr>
        <p:spPr>
          <a:xfrm>
            <a:off x="152400" y="76200"/>
            <a:ext cx="3429000" cy="4572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1600" b="1">
                <a:latin typeface="Verdana" pitchFamily="34" charset="0"/>
              </a:rPr>
              <a:t> </a:t>
            </a:r>
            <a:r>
              <a:rPr lang="en-US" sz="1800" b="1">
                <a:solidFill>
                  <a:srgbClr val="990099"/>
                </a:solidFill>
                <a:latin typeface="Verdana" pitchFamily="34" charset="0"/>
              </a:rPr>
              <a:t>PRODUCTS AND SERVICES</a:t>
            </a:r>
            <a:endParaRPr lang="en-US" sz="1800" b="1" dirty="0">
              <a:solidFill>
                <a:srgbClr val="990099"/>
              </a:solidFill>
              <a:latin typeface="Verdana"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13316"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EAEDB1D5-6653-4425-8C89-2ABCB8401F2A}" type="slidenum">
              <a:rPr lang="en-US" altLang="en-US" sz="1800" smtClean="0">
                <a:latin typeface="Arial" panose="020B0604020202020204" pitchFamily="34" charset="0"/>
              </a:rPr>
              <a:pPr>
                <a:spcBef>
                  <a:spcPct val="0"/>
                </a:spcBef>
                <a:buClrTx/>
                <a:buFontTx/>
                <a:buNone/>
              </a:pPr>
              <a:t>8</a:t>
            </a:fld>
            <a:endParaRPr lang="en-US" altLang="en-US" sz="1800">
              <a:latin typeface="Arial" panose="020B0604020202020204" pitchFamily="34" charset="0"/>
            </a:endParaRPr>
          </a:p>
        </p:txBody>
      </p:sp>
      <p:sp>
        <p:nvSpPr>
          <p:cNvPr id="10249" name="Rectangle 4">
            <a:extLst>
              <a:ext uri="{FF2B5EF4-FFF2-40B4-BE49-F238E27FC236}">
                <a16:creationId xmlns:a16="http://schemas.microsoft.com/office/drawing/2014/main" id="{342B6692-2F2F-483C-9BC1-FDA68F2A2DC1}"/>
              </a:ext>
            </a:extLst>
          </p:cNvPr>
          <p:cNvSpPr>
            <a:spLocks noChangeArrowheads="1"/>
          </p:cNvSpPr>
          <p:nvPr/>
        </p:nvSpPr>
        <p:spPr bwMode="auto">
          <a:xfrm>
            <a:off x="0" y="609600"/>
            <a:ext cx="6781800" cy="175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855663" indent="-690563" algn="just">
              <a:lnSpc>
                <a:spcPct val="150000"/>
              </a:lnSpc>
              <a:defRPr/>
            </a:pPr>
            <a:r>
              <a:rPr lang="en-US" sz="1600" b="1" dirty="0">
                <a:latin typeface="Verdana" pitchFamily="34" charset="0"/>
              </a:rPr>
              <a:t>VERY SMALL APERTURE TERMINAL (VSAT) Deployment</a:t>
            </a:r>
          </a:p>
          <a:p>
            <a:pPr marL="512763" indent="-347663" algn="just">
              <a:lnSpc>
                <a:spcPct val="60000"/>
              </a:lnSpc>
              <a:defRPr/>
            </a:pPr>
            <a:r>
              <a:rPr lang="en-US" sz="1600" dirty="0">
                <a:latin typeface="Verdana" pitchFamily="34" charset="0"/>
              </a:rPr>
              <a:t>	</a:t>
            </a:r>
          </a:p>
          <a:p>
            <a:pPr marL="166688" indent="-1588" algn="just" defTabSz="114300">
              <a:lnSpc>
                <a:spcPct val="120000"/>
              </a:lnSpc>
              <a:defRPr/>
            </a:pPr>
            <a:r>
              <a:rPr lang="en-US" sz="1600" dirty="0">
                <a:latin typeface="Verdana" pitchFamily="34" charset="0"/>
              </a:rPr>
              <a:t>	</a:t>
            </a:r>
            <a:r>
              <a:rPr lang="en-US" sz="1600" dirty="0" err="1">
                <a:latin typeface="Verdana" pitchFamily="34" charset="0"/>
              </a:rPr>
              <a:t>Encom</a:t>
            </a:r>
            <a:r>
              <a:rPr lang="en-US" sz="1600" dirty="0">
                <a:latin typeface="Verdana" pitchFamily="34" charset="0"/>
              </a:rPr>
              <a:t> deals on VSAT equipment from well-known</a:t>
            </a:r>
          </a:p>
          <a:p>
            <a:pPr marL="166688" indent="-1588" algn="just" defTabSz="114300">
              <a:lnSpc>
                <a:spcPct val="120000"/>
              </a:lnSpc>
              <a:defRPr/>
            </a:pPr>
            <a:r>
              <a:rPr lang="en-US" sz="1600" dirty="0">
                <a:latin typeface="Verdana" pitchFamily="34" charset="0"/>
              </a:rPr>
              <a:t>companies all over the world. Depending on </a:t>
            </a:r>
          </a:p>
          <a:p>
            <a:pPr marL="166688" indent="-1588" algn="just" defTabSz="114300">
              <a:lnSpc>
                <a:spcPct val="120000"/>
              </a:lnSpc>
              <a:defRPr/>
            </a:pPr>
            <a:r>
              <a:rPr lang="en-US" sz="1600" dirty="0">
                <a:latin typeface="Verdana" pitchFamily="34" charset="0"/>
              </a:rPr>
              <a:t>organization’s need, Star, Mesh, Star/Mesh, </a:t>
            </a:r>
            <a:r>
              <a:rPr lang="en-US" sz="1600" dirty="0" err="1">
                <a:latin typeface="Verdana" pitchFamily="34" charset="0"/>
              </a:rPr>
              <a:t>etc</a:t>
            </a:r>
            <a:r>
              <a:rPr lang="en-US" sz="1600" dirty="0">
                <a:latin typeface="Verdana" pitchFamily="34" charset="0"/>
              </a:rPr>
              <a:t> networks can be installed. </a:t>
            </a:r>
          </a:p>
        </p:txBody>
      </p:sp>
      <p:sp>
        <p:nvSpPr>
          <p:cNvPr id="15" name="Rectangle 7">
            <a:extLst>
              <a:ext uri="{FF2B5EF4-FFF2-40B4-BE49-F238E27FC236}">
                <a16:creationId xmlns:a16="http://schemas.microsoft.com/office/drawing/2014/main" id="{1A182480-BA64-44FC-B93C-F22BC2AFBEFF}"/>
              </a:ext>
            </a:extLst>
          </p:cNvPr>
          <p:cNvSpPr>
            <a:spLocks noChangeArrowheads="1"/>
          </p:cNvSpPr>
          <p:nvPr/>
        </p:nvSpPr>
        <p:spPr bwMode="auto">
          <a:xfrm>
            <a:off x="-76200" y="3766452"/>
            <a:ext cx="8991600" cy="1815882"/>
          </a:xfrm>
          <a:prstGeom prst="rect">
            <a:avLst/>
          </a:prstGeom>
          <a:noFill/>
          <a:ln w="9525">
            <a:noFill/>
            <a:miter lim="800000"/>
            <a:headEnd/>
            <a:tailEnd/>
          </a:ln>
        </p:spPr>
        <p:txBody>
          <a:bodyPr anchor="ctr">
            <a:spAutoFit/>
          </a:bodyPr>
          <a:lstStyle/>
          <a:p>
            <a:pPr marL="512763" indent="-347663">
              <a:lnSpc>
                <a:spcPct val="150000"/>
              </a:lnSpc>
              <a:defRPr/>
            </a:pPr>
            <a:r>
              <a:rPr lang="en-US" sz="1600" b="1" dirty="0">
                <a:latin typeface="Verdana" pitchFamily="34" charset="0"/>
              </a:rPr>
              <a:t>SYSTEM INTEGRATION</a:t>
            </a:r>
            <a:r>
              <a:rPr lang="en-US" sz="1600" dirty="0">
                <a:latin typeface="Verdana" pitchFamily="34" charset="0"/>
              </a:rPr>
              <a:t> </a:t>
            </a:r>
          </a:p>
          <a:p>
            <a:pPr marL="512763" indent="-347663">
              <a:lnSpc>
                <a:spcPct val="20000"/>
              </a:lnSpc>
              <a:defRPr/>
            </a:pPr>
            <a:r>
              <a:rPr lang="en-US" sz="1600" dirty="0">
                <a:latin typeface="Verdana" pitchFamily="34" charset="0"/>
              </a:rPr>
              <a:t>	</a:t>
            </a:r>
          </a:p>
          <a:p>
            <a:pPr marL="512763" indent="-347663">
              <a:lnSpc>
                <a:spcPct val="20000"/>
              </a:lnSpc>
              <a:defRPr/>
            </a:pPr>
            <a:endParaRPr lang="en-US" sz="2400" dirty="0">
              <a:latin typeface="Verdana" pitchFamily="34" charset="0"/>
            </a:endParaRPr>
          </a:p>
          <a:p>
            <a:pPr marL="166688" indent="-1588" algn="just">
              <a:defRPr/>
            </a:pPr>
            <a:r>
              <a:rPr lang="en-US" sz="1600" dirty="0">
                <a:latin typeface="Verdana" pitchFamily="34" charset="0"/>
              </a:rPr>
              <a:t>	We will study your existing network and proffer integrating solutions that will enable new added products and features to optimize the existing system for better performance. We also carry out integration activities between an existing system or network with a new deployed system or network.</a:t>
            </a:r>
          </a:p>
          <a:p>
            <a:pPr marL="512763" indent="-347663">
              <a:defRPr/>
            </a:pPr>
            <a:r>
              <a:rPr lang="en-US" sz="1600" dirty="0">
                <a:latin typeface="Verdana" pitchFamily="34" charset="0"/>
              </a:rPr>
              <a:t>	</a:t>
            </a:r>
          </a:p>
        </p:txBody>
      </p:sp>
      <p:pic>
        <p:nvPicPr>
          <p:cNvPr id="1332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838200"/>
            <a:ext cx="17557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505075"/>
            <a:ext cx="181133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a:extLst>
              <a:ext uri="{FF2B5EF4-FFF2-40B4-BE49-F238E27FC236}">
                <a16:creationId xmlns:a16="http://schemas.microsoft.com/office/drawing/2014/main" id="{09256426-8FBD-4101-AFF0-A97AB544A86A}"/>
              </a:ext>
            </a:extLst>
          </p:cNvPr>
          <p:cNvSpPr txBox="1">
            <a:spLocks noChangeArrowheads="1"/>
          </p:cNvSpPr>
          <p:nvPr/>
        </p:nvSpPr>
        <p:spPr>
          <a:xfrm>
            <a:off x="152400" y="76200"/>
            <a:ext cx="3429000" cy="4572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1600" b="1">
                <a:latin typeface="Verdana" pitchFamily="34" charset="0"/>
              </a:rPr>
              <a:t> </a:t>
            </a:r>
            <a:r>
              <a:rPr lang="en-US" sz="1800" b="1">
                <a:solidFill>
                  <a:srgbClr val="990099"/>
                </a:solidFill>
                <a:latin typeface="Verdana" pitchFamily="34" charset="0"/>
              </a:rPr>
              <a:t>PRODUCTS AND SERVICES</a:t>
            </a:r>
            <a:endParaRPr lang="en-US" sz="1800" b="1" dirty="0">
              <a:solidFill>
                <a:srgbClr val="990099"/>
              </a:solidFill>
              <a:latin typeface="Verdana"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200" b="1">
                <a:solidFill>
                  <a:srgbClr val="000099"/>
                </a:solidFill>
                <a:latin typeface="Arial" panose="020B0604020202020204" pitchFamily="34" charset="0"/>
              </a:rPr>
              <a:t>ENCOM PROFILE</a:t>
            </a:r>
          </a:p>
        </p:txBody>
      </p:sp>
      <p:sp>
        <p:nvSpPr>
          <p:cNvPr id="14340"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324E98F6-139C-4D54-9F71-2AEC1939C10B}" type="slidenum">
              <a:rPr lang="en-US" altLang="en-US" sz="1800" smtClean="0">
                <a:latin typeface="Arial" panose="020B0604020202020204" pitchFamily="34" charset="0"/>
              </a:rPr>
              <a:pPr>
                <a:spcBef>
                  <a:spcPct val="0"/>
                </a:spcBef>
                <a:buClrTx/>
                <a:buFontTx/>
                <a:buNone/>
              </a:pPr>
              <a:t>9</a:t>
            </a:fld>
            <a:endParaRPr lang="en-US" altLang="en-US" sz="1800">
              <a:latin typeface="Arial" panose="020B0604020202020204" pitchFamily="34" charset="0"/>
            </a:endParaRPr>
          </a:p>
        </p:txBody>
      </p:sp>
      <p:sp>
        <p:nvSpPr>
          <p:cNvPr id="14342" name="Rectangle 9"/>
          <p:cNvSpPr>
            <a:spLocks noChangeArrowheads="1"/>
          </p:cNvSpPr>
          <p:nvPr/>
        </p:nvSpPr>
        <p:spPr bwMode="auto">
          <a:xfrm>
            <a:off x="152400" y="457200"/>
            <a:ext cx="8610600"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914400" indent="-7493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a:lnSpc>
                <a:spcPct val="150000"/>
              </a:lnSpc>
              <a:spcBef>
                <a:spcPct val="0"/>
              </a:spcBef>
              <a:buClrTx/>
              <a:buFontTx/>
              <a:buNone/>
            </a:pPr>
            <a:r>
              <a:rPr lang="en-US" altLang="en-US" sz="1600" b="1" dirty="0">
                <a:latin typeface="Verdana" panose="020B0604030504040204" pitchFamily="34" charset="0"/>
              </a:rPr>
              <a:t>COMPUTER SYSTEMS AND NETWORKS</a:t>
            </a:r>
          </a:p>
          <a:p>
            <a:pPr algn="just">
              <a:lnSpc>
                <a:spcPct val="70000"/>
              </a:lnSpc>
              <a:spcBef>
                <a:spcPct val="0"/>
              </a:spcBef>
              <a:buClrTx/>
              <a:buFontTx/>
              <a:buNone/>
            </a:pPr>
            <a:r>
              <a:rPr lang="en-US" altLang="en-US" sz="1600" dirty="0">
                <a:latin typeface="Verdana" panose="020B0604030504040204" pitchFamily="34" charset="0"/>
              </a:rPr>
              <a:t>	</a:t>
            </a:r>
          </a:p>
          <a:p>
            <a:pPr marL="166688" indent="-1588" algn="just">
              <a:spcBef>
                <a:spcPct val="0"/>
              </a:spcBef>
              <a:buClrTx/>
              <a:buFontTx/>
              <a:buNone/>
            </a:pPr>
            <a:r>
              <a:rPr lang="en-US" altLang="en-US" sz="1600" dirty="0">
                <a:latin typeface="Verdana" panose="020B0604030504040204" pitchFamily="34" charset="0"/>
              </a:rPr>
              <a:t>	We undertake the implementation of the following computer networks 	</a:t>
            </a:r>
          </a:p>
        </p:txBody>
      </p:sp>
      <p:sp>
        <p:nvSpPr>
          <p:cNvPr id="14343" name="Rectangle 10"/>
          <p:cNvSpPr>
            <a:spLocks noChangeArrowheads="1"/>
          </p:cNvSpPr>
          <p:nvPr/>
        </p:nvSpPr>
        <p:spPr bwMode="auto">
          <a:xfrm>
            <a:off x="304800" y="1371600"/>
            <a:ext cx="4572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5000"/>
              </a:lnSpc>
              <a:spcBef>
                <a:spcPct val="0"/>
              </a:spcBef>
              <a:buClrTx/>
              <a:buFont typeface="Wingdings" panose="05000000000000000000" pitchFamily="2" charset="2"/>
              <a:buChar char="q"/>
            </a:pPr>
            <a:r>
              <a:rPr lang="en-US" altLang="en-US" sz="1600" dirty="0">
                <a:latin typeface="Verdana" panose="020B0604030504040204" pitchFamily="34" charset="0"/>
              </a:rPr>
              <a:t>    Local Area Networks</a:t>
            </a:r>
          </a:p>
          <a:p>
            <a:pPr eaLnBrk="1" hangingPunct="1">
              <a:lnSpc>
                <a:spcPct val="115000"/>
              </a:lnSpc>
              <a:spcBef>
                <a:spcPct val="0"/>
              </a:spcBef>
              <a:buClrTx/>
              <a:buFont typeface="Wingdings" panose="05000000000000000000" pitchFamily="2" charset="2"/>
              <a:buChar char="q"/>
            </a:pPr>
            <a:r>
              <a:rPr lang="en-US" altLang="en-US" sz="1600" dirty="0">
                <a:latin typeface="Verdana" panose="020B0604030504040204" pitchFamily="34" charset="0"/>
              </a:rPr>
              <a:t>    Wide Area Networks</a:t>
            </a:r>
          </a:p>
          <a:p>
            <a:pPr eaLnBrk="1" hangingPunct="1">
              <a:lnSpc>
                <a:spcPct val="115000"/>
              </a:lnSpc>
              <a:spcBef>
                <a:spcPct val="0"/>
              </a:spcBef>
              <a:buClrTx/>
              <a:buFont typeface="Wingdings" panose="05000000000000000000" pitchFamily="2" charset="2"/>
              <a:buChar char="q"/>
            </a:pPr>
            <a:r>
              <a:rPr lang="en-US" altLang="en-US" sz="1600" dirty="0">
                <a:latin typeface="Verdana" panose="020B0604030504040204" pitchFamily="34" charset="0"/>
              </a:rPr>
              <a:t>    Metropolitan Area Network</a:t>
            </a:r>
          </a:p>
          <a:p>
            <a:pPr eaLnBrk="1" hangingPunct="1">
              <a:lnSpc>
                <a:spcPct val="115000"/>
              </a:lnSpc>
              <a:spcBef>
                <a:spcPct val="0"/>
              </a:spcBef>
              <a:buClrTx/>
              <a:buFont typeface="Wingdings" panose="05000000000000000000" pitchFamily="2" charset="2"/>
              <a:buChar char="q"/>
            </a:pPr>
            <a:r>
              <a:rPr lang="en-US" altLang="en-US" sz="1600" dirty="0">
                <a:latin typeface="Verdana" panose="020B0604030504040204" pitchFamily="34" charset="0"/>
              </a:rPr>
              <a:t>    Wireless Local Area Network</a:t>
            </a:r>
          </a:p>
          <a:p>
            <a:pPr eaLnBrk="1" hangingPunct="1">
              <a:lnSpc>
                <a:spcPct val="115000"/>
              </a:lnSpc>
              <a:spcBef>
                <a:spcPct val="0"/>
              </a:spcBef>
              <a:buClrTx/>
              <a:buFont typeface="Wingdings" panose="05000000000000000000" pitchFamily="2" charset="2"/>
              <a:buChar char="q"/>
            </a:pPr>
            <a:r>
              <a:rPr lang="en-US" altLang="en-US" sz="1600" dirty="0">
                <a:latin typeface="Verdana" panose="020B0604030504040204" pitchFamily="34" charset="0"/>
              </a:rPr>
              <a:t>    Fiber Optics network links</a:t>
            </a:r>
          </a:p>
          <a:p>
            <a:pPr eaLnBrk="1" hangingPunct="1">
              <a:lnSpc>
                <a:spcPct val="115000"/>
              </a:lnSpc>
              <a:spcBef>
                <a:spcPct val="0"/>
              </a:spcBef>
              <a:buClrTx/>
              <a:buFont typeface="Wingdings" panose="05000000000000000000" pitchFamily="2" charset="2"/>
              <a:buNone/>
            </a:pPr>
            <a:endParaRPr lang="en-US" altLang="en-US" sz="1600" dirty="0">
              <a:latin typeface="Verdana" panose="020B0604030504040204" pitchFamily="34" charset="0"/>
            </a:endParaRPr>
          </a:p>
        </p:txBody>
      </p:sp>
      <p:sp>
        <p:nvSpPr>
          <p:cNvPr id="9" name="Rectangle 2">
            <a:extLst>
              <a:ext uri="{FF2B5EF4-FFF2-40B4-BE49-F238E27FC236}">
                <a16:creationId xmlns:a16="http://schemas.microsoft.com/office/drawing/2014/main" id="{C0D80516-3917-44CA-9A8B-788CCEE9BFA8}"/>
              </a:ext>
            </a:extLst>
          </p:cNvPr>
          <p:cNvSpPr txBox="1">
            <a:spLocks noChangeArrowheads="1"/>
          </p:cNvSpPr>
          <p:nvPr/>
        </p:nvSpPr>
        <p:spPr>
          <a:xfrm>
            <a:off x="152400" y="76200"/>
            <a:ext cx="3429000" cy="4572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1600" b="1">
                <a:latin typeface="Verdana" pitchFamily="34" charset="0"/>
              </a:rPr>
              <a:t> </a:t>
            </a:r>
            <a:r>
              <a:rPr lang="en-US" sz="1800" b="1">
                <a:solidFill>
                  <a:srgbClr val="990099"/>
                </a:solidFill>
                <a:latin typeface="Verdana" pitchFamily="34" charset="0"/>
              </a:rPr>
              <a:t>PRODUCTS AND SERVICES</a:t>
            </a:r>
            <a:endParaRPr lang="en-US" sz="1800" b="1" dirty="0">
              <a:solidFill>
                <a:srgbClr val="990099"/>
              </a:solidFill>
              <a:latin typeface="Verdana" pitchFamily="34" charset="0"/>
            </a:endParaRP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3813</TotalTime>
  <Words>2928</Words>
  <Application>Microsoft Office PowerPoint</Application>
  <PresentationFormat>A4 Paper (210x297 mm)</PresentationFormat>
  <Paragraphs>477</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vt:lpstr>
      <vt:lpstr>Tahoma</vt:lpstr>
      <vt:lpstr>Verdana</vt:lpstr>
      <vt:lpstr>Wingdings</vt:lpstr>
      <vt:lpstr>Adjacency</vt:lpstr>
      <vt:lpstr>PowerPoint Presentation</vt:lpstr>
      <vt:lpstr>PowerPoint Presentation</vt:lpstr>
      <vt:lpstr>PowerPoint Presentation</vt:lpstr>
      <vt:lpstr>PRODUCTS AND SERVICES</vt:lpstr>
      <vt:lpstr> PRODUCTS AND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PRODUCTS AND SERVICES</vt:lpstr>
      <vt:lpstr>PowerPoint Presentation</vt:lpstr>
      <vt:lpstr>                                                                              </vt:lpstr>
      <vt:lpstr>                                   EXPERIENCE</vt:lpstr>
      <vt:lpstr>                                                                          EXPERIENCE</vt:lpstr>
      <vt:lpstr>                                                                          EXPERIENCE</vt:lpstr>
      <vt:lpstr>                                                                        EXPERIENCE </vt:lpstr>
      <vt:lpstr>                                                                                       </vt:lpstr>
      <vt:lpstr>                                                                             EXPERIENCE </vt:lpstr>
      <vt:lpstr>                                                                        EXPERIENCE</vt:lpstr>
      <vt:lpstr>                                                                       EXPERIENCE </vt:lpstr>
    </vt:vector>
  </TitlesOfParts>
  <Company>Encom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ENCOM PROFILE</dc:title>
  <dc:creator>Encom</dc:creator>
  <cp:lastModifiedBy>kenneth nnah</cp:lastModifiedBy>
  <cp:revision>708</cp:revision>
  <cp:lastPrinted>2017-12-08T14:56:06Z</cp:lastPrinted>
  <dcterms:created xsi:type="dcterms:W3CDTF">2005-10-13T12:16:21Z</dcterms:created>
  <dcterms:modified xsi:type="dcterms:W3CDTF">2019-10-09T01:22:22Z</dcterms:modified>
</cp:coreProperties>
</file>